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Black"/>
      <p:bold r:id="rId19"/>
      <p:boldItalic r:id="rId20"/>
    </p:embeddedFont>
    <p:embeddedFont>
      <p:font typeface="Roboto"/>
      <p:regular r:id="rId21"/>
      <p:bold r:id="rId22"/>
      <p:italic r:id="rId23"/>
      <p:boldItalic r:id="rId24"/>
    </p:embeddedFont>
    <p:embeddedFont>
      <p:font typeface="Lobster"/>
      <p:regular r:id="rId25"/>
    </p:embeddedFont>
    <p:embeddedFont>
      <p:font typeface="Fjalla On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lack-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jallaOne-regular.fntdata"/><Relationship Id="rId25" Type="http://schemas.openxmlformats.org/officeDocument/2006/relationships/font" Target="fonts/Lobster-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lack-bold.fntdata"/><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33319440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f33319440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f179610f6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f179610f6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f327cd409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f327cd409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f327cd409a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f327cd409a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f179610f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f179610f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f179610f6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f179610f6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f186e08a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f186e08a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179610f6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f179610f6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18ab0128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18ab0128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179610f6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179610f6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f179610f6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f179610f6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f179610f6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f179610f6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d"/>
              <a:t>‹#›</a:t>
            </a:fld>
            <a:endParaRPr/>
          </a:p>
        </p:txBody>
      </p:sp>
      <p:cxnSp>
        <p:nvCxnSpPr>
          <p:cNvPr id="9" name="Google Shape;9;p1"/>
          <p:cNvCxnSpPr/>
          <p:nvPr/>
        </p:nvCxnSpPr>
        <p:spPr>
          <a:xfrm>
            <a:off x="149075" y="237775"/>
            <a:ext cx="8924100" cy="0"/>
          </a:xfrm>
          <a:prstGeom prst="straightConnector1">
            <a:avLst/>
          </a:prstGeom>
          <a:noFill/>
          <a:ln cap="flat" cmpd="sng" w="76200">
            <a:solidFill>
              <a:schemeClr val="dk2"/>
            </a:solidFill>
            <a:prstDash val="solid"/>
            <a:round/>
            <a:headEnd len="med" w="med" type="none"/>
            <a:tailEnd len="med" w="med" type="none"/>
          </a:ln>
        </p:spPr>
      </p:cxn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4.png"/><Relationship Id="rId5" Type="http://schemas.openxmlformats.org/officeDocument/2006/relationships/image" Target="../media/image1.jp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4.jpg"/><Relationship Id="rId11" Type="http://schemas.openxmlformats.org/officeDocument/2006/relationships/hyperlink" Target="https://www.linkedin.com/in/agung-prabowo8800/" TargetMode="External"/><Relationship Id="rId10" Type="http://schemas.openxmlformats.org/officeDocument/2006/relationships/hyperlink" Target="https://www.linkedin.com/in/agung-prabowo8800/" TargetMode="External"/><Relationship Id="rId9" Type="http://schemas.openxmlformats.org/officeDocument/2006/relationships/hyperlink" Target="https://www.linkedin.com/in/nana-m-m/" TargetMode="External"/><Relationship Id="rId5" Type="http://schemas.openxmlformats.org/officeDocument/2006/relationships/image" Target="../media/image6.jpg"/><Relationship Id="rId6" Type="http://schemas.openxmlformats.org/officeDocument/2006/relationships/image" Target="../media/image7.jpg"/><Relationship Id="rId7" Type="http://schemas.openxmlformats.org/officeDocument/2006/relationships/hyperlink" Target="https://www.linkedin.com/in/muhammad-i-58093a123/" TargetMode="External"/><Relationship Id="rId8" Type="http://schemas.openxmlformats.org/officeDocument/2006/relationships/hyperlink" Target="https://www.linkedin.com/in/andreanov-ridhovan-a59ba3147/"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pic>
        <p:nvPicPr>
          <p:cNvPr id="55" name="Google Shape;55;p13"/>
          <p:cNvPicPr preferRelativeResize="0"/>
          <p:nvPr/>
        </p:nvPicPr>
        <p:blipFill rotWithShape="1">
          <a:blip r:embed="rId3">
            <a:alphaModFix amt="41000"/>
          </a:blip>
          <a:srcRect b="9782" l="16114" r="0" t="9773"/>
          <a:stretch/>
        </p:blipFill>
        <p:spPr>
          <a:xfrm>
            <a:off x="0" y="1005700"/>
            <a:ext cx="6473426" cy="4137800"/>
          </a:xfrm>
          <a:prstGeom prst="rect">
            <a:avLst/>
          </a:prstGeom>
          <a:noFill/>
          <a:ln>
            <a:noFill/>
          </a:ln>
        </p:spPr>
      </p:pic>
      <p:pic>
        <p:nvPicPr>
          <p:cNvPr id="56" name="Google Shape;56;p13"/>
          <p:cNvPicPr preferRelativeResize="0"/>
          <p:nvPr/>
        </p:nvPicPr>
        <p:blipFill rotWithShape="1">
          <a:blip r:embed="rId4">
            <a:alphaModFix/>
          </a:blip>
          <a:srcRect b="28652" l="2354" r="1952" t="38064"/>
          <a:stretch/>
        </p:blipFill>
        <p:spPr>
          <a:xfrm>
            <a:off x="0" y="390800"/>
            <a:ext cx="9144000" cy="3180565"/>
          </a:xfrm>
          <a:prstGeom prst="rect">
            <a:avLst/>
          </a:prstGeom>
          <a:noFill/>
          <a:ln>
            <a:noFill/>
          </a:ln>
        </p:spPr>
      </p:pic>
      <p:sp>
        <p:nvSpPr>
          <p:cNvPr id="57" name="Google Shape;57;p13"/>
          <p:cNvSpPr txBox="1"/>
          <p:nvPr>
            <p:ph type="ctrTitle"/>
          </p:nvPr>
        </p:nvSpPr>
        <p:spPr>
          <a:xfrm>
            <a:off x="311708" y="1125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id">
                <a:latin typeface="Courier New"/>
                <a:ea typeface="Courier New"/>
                <a:cs typeface="Courier New"/>
                <a:sym typeface="Courier New"/>
              </a:rPr>
              <a:t>Kolong Jembatan</a:t>
            </a:r>
            <a:endParaRPr b="1">
              <a:latin typeface="Courier New"/>
              <a:ea typeface="Courier New"/>
              <a:cs typeface="Courier New"/>
              <a:sym typeface="Courier New"/>
            </a:endParaRPr>
          </a:p>
        </p:txBody>
      </p:sp>
      <p:sp>
        <p:nvSpPr>
          <p:cNvPr id="58" name="Google Shape;58;p13"/>
          <p:cNvSpPr txBox="1"/>
          <p:nvPr>
            <p:ph idx="1" type="subTitle"/>
          </p:nvPr>
        </p:nvSpPr>
        <p:spPr>
          <a:xfrm>
            <a:off x="311700" y="3215125"/>
            <a:ext cx="8520600" cy="79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935"/>
              <a:buNone/>
            </a:pPr>
            <a:r>
              <a:rPr lang="id" sz="2180">
                <a:solidFill>
                  <a:schemeClr val="dk1"/>
                </a:solidFill>
                <a:latin typeface="Times New Roman"/>
                <a:ea typeface="Times New Roman"/>
                <a:cs typeface="Times New Roman"/>
                <a:sym typeface="Times New Roman"/>
              </a:rPr>
              <a:t>Hubungan jumlah siswa putus sekolah dengan jumlah penduduk miskin di Jawa Barat</a:t>
            </a:r>
            <a:endParaRPr sz="2180">
              <a:solidFill>
                <a:schemeClr val="dk1"/>
              </a:solidFill>
              <a:latin typeface="Times New Roman"/>
              <a:ea typeface="Times New Roman"/>
              <a:cs typeface="Times New Roman"/>
              <a:sym typeface="Times New Roman"/>
            </a:endParaRPr>
          </a:p>
        </p:txBody>
      </p:sp>
      <p:pic>
        <p:nvPicPr>
          <p:cNvPr id="59" name="Google Shape;59;p13"/>
          <p:cNvPicPr preferRelativeResize="0"/>
          <p:nvPr/>
        </p:nvPicPr>
        <p:blipFill rotWithShape="1">
          <a:blip r:embed="rId5">
            <a:alphaModFix amt="6000"/>
          </a:blip>
          <a:srcRect b="2489" l="0" r="0" t="2480"/>
          <a:stretch/>
        </p:blipFill>
        <p:spPr>
          <a:xfrm>
            <a:off x="7997700" y="4044687"/>
            <a:ext cx="974199" cy="974199"/>
          </a:xfrm>
          <a:prstGeom prst="rect">
            <a:avLst/>
          </a:prstGeom>
          <a:noFill/>
          <a:ln>
            <a:noFill/>
          </a:ln>
        </p:spPr>
      </p:pic>
      <p:pic>
        <p:nvPicPr>
          <p:cNvPr id="60" name="Google Shape;60;p13"/>
          <p:cNvPicPr preferRelativeResize="0"/>
          <p:nvPr/>
        </p:nvPicPr>
        <p:blipFill>
          <a:blip r:embed="rId6">
            <a:alphaModFix amt="42000"/>
          </a:blip>
          <a:stretch>
            <a:fillRect/>
          </a:stretch>
        </p:blipFill>
        <p:spPr>
          <a:xfrm>
            <a:off x="418050" y="3649301"/>
            <a:ext cx="1580426" cy="15804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311700" y="301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2620">
                <a:latin typeface="Lobster"/>
                <a:ea typeface="Lobster"/>
                <a:cs typeface="Lobster"/>
                <a:sym typeface="Lobster"/>
              </a:rPr>
              <a:t>Visualisasi Dashboard </a:t>
            </a:r>
            <a:endParaRPr sz="2620">
              <a:latin typeface="Lobster"/>
              <a:ea typeface="Lobster"/>
              <a:cs typeface="Lobster"/>
              <a:sym typeface="Lobster"/>
            </a:endParaRPr>
          </a:p>
        </p:txBody>
      </p:sp>
      <p:pic>
        <p:nvPicPr>
          <p:cNvPr id="203" name="Google Shape;203;p22"/>
          <p:cNvPicPr preferRelativeResize="0"/>
          <p:nvPr/>
        </p:nvPicPr>
        <p:blipFill>
          <a:blip r:embed="rId3">
            <a:alphaModFix/>
          </a:blip>
          <a:stretch>
            <a:fillRect/>
          </a:stretch>
        </p:blipFill>
        <p:spPr>
          <a:xfrm>
            <a:off x="152400" y="1026450"/>
            <a:ext cx="8839200" cy="381881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3020">
                <a:latin typeface="Lobster"/>
                <a:ea typeface="Lobster"/>
                <a:cs typeface="Lobster"/>
                <a:sym typeface="Lobster"/>
              </a:rPr>
              <a:t>Kesimpulan</a:t>
            </a:r>
            <a:endParaRPr sz="3020">
              <a:latin typeface="Lobster"/>
              <a:ea typeface="Lobster"/>
              <a:cs typeface="Lobster"/>
              <a:sym typeface="Lobster"/>
            </a:endParaRPr>
          </a:p>
        </p:txBody>
      </p:sp>
      <p:sp>
        <p:nvSpPr>
          <p:cNvPr id="209" name="Google Shape;209;p23"/>
          <p:cNvSpPr txBox="1"/>
          <p:nvPr/>
        </p:nvSpPr>
        <p:spPr>
          <a:xfrm>
            <a:off x="404500" y="1157250"/>
            <a:ext cx="8252100" cy="785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id" sz="1300">
                <a:solidFill>
                  <a:schemeClr val="dk1"/>
                </a:solidFill>
              </a:rPr>
              <a:t>Dari hasil EDA (Eksploratory Data Analysis) diketahui bahwa dari data 4 tahun bahwa jumlah siswa putus sekolah dan jumlah penduduk miskin </a:t>
            </a:r>
            <a:r>
              <a:rPr b="1" lang="id" sz="1300">
                <a:solidFill>
                  <a:schemeClr val="dk1"/>
                </a:solidFill>
              </a:rPr>
              <a:t>berkorelasi positif</a:t>
            </a:r>
            <a:r>
              <a:rPr lang="id" sz="1300">
                <a:solidFill>
                  <a:schemeClr val="dk1"/>
                </a:solidFill>
              </a:rPr>
              <a:t> dengan </a:t>
            </a:r>
            <a:r>
              <a:rPr b="1" lang="id" sz="1300">
                <a:solidFill>
                  <a:schemeClr val="dk1"/>
                </a:solidFill>
              </a:rPr>
              <a:t>nilai koefisien korelasi Pearson bernilai diantara 0,89 - 0,9</a:t>
            </a:r>
            <a:r>
              <a:rPr lang="id" sz="1300">
                <a:solidFill>
                  <a:schemeClr val="dk1"/>
                </a:solidFill>
              </a:rPr>
              <a:t> yang mana menunjukan bahwa 2 variabel tersebut sangat berpengaruh satu sama lain. </a:t>
            </a:r>
            <a:endParaRPr sz="1300"/>
          </a:p>
        </p:txBody>
      </p:sp>
      <p:pic>
        <p:nvPicPr>
          <p:cNvPr id="210" name="Google Shape;210;p23"/>
          <p:cNvPicPr preferRelativeResize="0"/>
          <p:nvPr/>
        </p:nvPicPr>
        <p:blipFill>
          <a:blip r:embed="rId3">
            <a:alphaModFix/>
          </a:blip>
          <a:stretch>
            <a:fillRect/>
          </a:stretch>
        </p:blipFill>
        <p:spPr>
          <a:xfrm>
            <a:off x="556888" y="2230950"/>
            <a:ext cx="3876675" cy="2647950"/>
          </a:xfrm>
          <a:prstGeom prst="rect">
            <a:avLst/>
          </a:prstGeom>
          <a:noFill/>
          <a:ln>
            <a:noFill/>
          </a:ln>
        </p:spPr>
      </p:pic>
      <p:pic>
        <p:nvPicPr>
          <p:cNvPr id="211" name="Google Shape;211;p23"/>
          <p:cNvPicPr preferRelativeResize="0"/>
          <p:nvPr/>
        </p:nvPicPr>
        <p:blipFill>
          <a:blip r:embed="rId4">
            <a:alphaModFix/>
          </a:blip>
          <a:stretch>
            <a:fillRect/>
          </a:stretch>
        </p:blipFill>
        <p:spPr>
          <a:xfrm>
            <a:off x="4648200" y="2258250"/>
            <a:ext cx="3886200" cy="2647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3879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3020">
                <a:latin typeface="Lobster"/>
                <a:ea typeface="Lobster"/>
                <a:cs typeface="Lobster"/>
                <a:sym typeface="Lobster"/>
              </a:rPr>
              <a:t>Kesimpulan</a:t>
            </a:r>
            <a:endParaRPr sz="3020">
              <a:latin typeface="Lobster"/>
              <a:ea typeface="Lobster"/>
              <a:cs typeface="Lobster"/>
              <a:sym typeface="Lobster"/>
            </a:endParaRPr>
          </a:p>
        </p:txBody>
      </p:sp>
      <p:sp>
        <p:nvSpPr>
          <p:cNvPr id="217" name="Google Shape;217;p24"/>
          <p:cNvSpPr txBox="1"/>
          <p:nvPr/>
        </p:nvSpPr>
        <p:spPr>
          <a:xfrm>
            <a:off x="404500" y="1157250"/>
            <a:ext cx="8252100" cy="2031900"/>
          </a:xfrm>
          <a:prstGeom prst="rect">
            <a:avLst/>
          </a:prstGeom>
          <a:noFill/>
          <a:ln>
            <a:noFill/>
          </a:ln>
        </p:spPr>
        <p:txBody>
          <a:bodyPr anchorCtr="0" anchor="t" bIns="91425" lIns="91425" spcFirstLastPara="1" rIns="91425" wrap="square" tIns="91425">
            <a:spAutoFit/>
          </a:bodyPr>
          <a:lstStyle/>
          <a:p>
            <a:pPr indent="457200" lvl="0" marL="0" rtl="0" algn="just">
              <a:spcBef>
                <a:spcPts val="0"/>
              </a:spcBef>
              <a:spcAft>
                <a:spcPts val="0"/>
              </a:spcAft>
              <a:buNone/>
            </a:pPr>
            <a:r>
              <a:rPr lang="id" sz="1500">
                <a:solidFill>
                  <a:schemeClr val="dk1"/>
                </a:solidFill>
              </a:rPr>
              <a:t>Berdasarkan Hasil analisa yang menunjukkan bahwa angka putus sekolah menjadi salah satu faktor yang paling mempengaruhi tingkat kemiskinan pada sebuah wilayah. Tentu saja hasil ini bisa menjadi salah satu alarm dan indikator bagi para pemangku kepentingan untuk melakukan pemerataan pendidikan khususnya di Jawa Barat. Model yang kita bangun juga menunjukan bahwa semakin sedikit jumlah siswa putus sekolah pada sebuah wilayah, maka semakin sedikit juga angka kemiskinan di wilayah tersebut. dan juga daerah dengan akses pendidikan yang lebih merata juga menunjukkan hasil jumlah siswa putus sekolah yang lebih sedikit dan jumlah penduduk miskin pada wilayah tersebut.</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id" sz="3700">
                <a:latin typeface="Impact"/>
                <a:ea typeface="Impact"/>
                <a:cs typeface="Impact"/>
                <a:sym typeface="Impact"/>
              </a:rPr>
              <a:t>Terima Kasih</a:t>
            </a:r>
            <a:endParaRPr b="1" sz="3700">
              <a:latin typeface="Impact"/>
              <a:ea typeface="Impact"/>
              <a:cs typeface="Impact"/>
              <a:sym typeface="Impact"/>
            </a:endParaRPr>
          </a:p>
          <a:p>
            <a:pPr indent="0" lvl="0" marL="0" rtl="0" algn="ctr">
              <a:spcBef>
                <a:spcPts val="1200"/>
              </a:spcBef>
              <a:spcAft>
                <a:spcPts val="0"/>
              </a:spcAft>
              <a:buNone/>
            </a:pPr>
            <a:r>
              <a:rPr b="1" lang="id" sz="3700">
                <a:latin typeface="Impact"/>
                <a:ea typeface="Impact"/>
                <a:cs typeface="Impact"/>
                <a:sym typeface="Impact"/>
              </a:rPr>
              <a:t>😘</a:t>
            </a:r>
            <a:endParaRPr b="1" sz="3700">
              <a:latin typeface="Impact"/>
              <a:ea typeface="Impact"/>
              <a:cs typeface="Impact"/>
              <a:sym typeface="Impact"/>
            </a:endParaRPr>
          </a:p>
          <a:p>
            <a:pPr indent="0" lvl="0" marL="0" rtl="0" algn="ctr">
              <a:spcBef>
                <a:spcPts val="1200"/>
              </a:spcBef>
              <a:spcAft>
                <a:spcPts val="1200"/>
              </a:spcAft>
              <a:buNone/>
            </a:pPr>
            <a:r>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240525"/>
            <a:ext cx="8520600" cy="4725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id">
                <a:latin typeface="Lobster"/>
                <a:ea typeface="Lobster"/>
                <a:cs typeface="Lobster"/>
                <a:sym typeface="Lobster"/>
              </a:rPr>
              <a:t>Our Team</a:t>
            </a:r>
            <a:endParaRPr>
              <a:latin typeface="Lobster"/>
              <a:ea typeface="Lobster"/>
              <a:cs typeface="Lobster"/>
              <a:sym typeface="Lobster"/>
            </a:endParaRPr>
          </a:p>
        </p:txBody>
      </p:sp>
      <p:pic>
        <p:nvPicPr>
          <p:cNvPr id="66" name="Google Shape;66;p14"/>
          <p:cNvPicPr preferRelativeResize="0"/>
          <p:nvPr/>
        </p:nvPicPr>
        <p:blipFill rotWithShape="1">
          <a:blip r:embed="rId3">
            <a:alphaModFix/>
          </a:blip>
          <a:srcRect b="0" l="2606" r="2615" t="0"/>
          <a:stretch/>
        </p:blipFill>
        <p:spPr>
          <a:xfrm>
            <a:off x="639300" y="1253050"/>
            <a:ext cx="996600" cy="1051500"/>
          </a:xfrm>
          <a:prstGeom prst="ellipse">
            <a:avLst/>
          </a:prstGeom>
          <a:noFill/>
          <a:ln>
            <a:noFill/>
          </a:ln>
        </p:spPr>
      </p:pic>
      <p:cxnSp>
        <p:nvCxnSpPr>
          <p:cNvPr id="67" name="Google Shape;67;p14"/>
          <p:cNvCxnSpPr/>
          <p:nvPr/>
        </p:nvCxnSpPr>
        <p:spPr>
          <a:xfrm>
            <a:off x="6717525" y="844175"/>
            <a:ext cx="2305200" cy="0"/>
          </a:xfrm>
          <a:prstGeom prst="straightConnector1">
            <a:avLst/>
          </a:prstGeom>
          <a:noFill/>
          <a:ln cap="flat" cmpd="sng" w="76200">
            <a:solidFill>
              <a:schemeClr val="dk2"/>
            </a:solidFill>
            <a:prstDash val="solid"/>
            <a:round/>
            <a:headEnd len="med" w="med" type="none"/>
            <a:tailEnd len="med" w="med" type="none"/>
          </a:ln>
        </p:spPr>
      </p:cxnSp>
      <p:sp>
        <p:nvSpPr>
          <p:cNvPr id="68" name="Google Shape;68;p14"/>
          <p:cNvSpPr txBox="1"/>
          <p:nvPr/>
        </p:nvSpPr>
        <p:spPr>
          <a:xfrm>
            <a:off x="1971575" y="1437223"/>
            <a:ext cx="1870500" cy="2484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id" sz="1900">
                <a:latin typeface="Fjalla One"/>
                <a:ea typeface="Fjalla One"/>
                <a:cs typeface="Fjalla One"/>
                <a:sym typeface="Fjalla One"/>
              </a:rPr>
              <a:t>AGUNG PRABOWO</a:t>
            </a:r>
            <a:endParaRPr sz="1900">
              <a:solidFill>
                <a:srgbClr val="000000"/>
              </a:solidFill>
              <a:latin typeface="Fjalla One"/>
              <a:ea typeface="Fjalla One"/>
              <a:cs typeface="Fjalla One"/>
              <a:sym typeface="Fjalla One"/>
            </a:endParaRPr>
          </a:p>
        </p:txBody>
      </p:sp>
      <p:sp>
        <p:nvSpPr>
          <p:cNvPr id="69" name="Google Shape;69;p14"/>
          <p:cNvSpPr txBox="1"/>
          <p:nvPr/>
        </p:nvSpPr>
        <p:spPr>
          <a:xfrm>
            <a:off x="1971575" y="1685625"/>
            <a:ext cx="2824800" cy="263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id" sz="1200">
                <a:latin typeface="Roboto"/>
                <a:ea typeface="Roboto"/>
                <a:cs typeface="Roboto"/>
                <a:sym typeface="Roboto"/>
              </a:rPr>
              <a:t>Data Engineer</a:t>
            </a:r>
            <a:endParaRPr sz="1200">
              <a:latin typeface="Roboto"/>
              <a:ea typeface="Roboto"/>
              <a:cs typeface="Roboto"/>
              <a:sym typeface="Roboto"/>
            </a:endParaRPr>
          </a:p>
          <a:p>
            <a:pPr indent="0" lvl="0" marL="0" rtl="0" algn="l">
              <a:spcBef>
                <a:spcPts val="0"/>
              </a:spcBef>
              <a:spcAft>
                <a:spcPts val="0"/>
              </a:spcAft>
              <a:buNone/>
            </a:pPr>
            <a:r>
              <a:rPr lang="id" sz="1200">
                <a:latin typeface="Roboto"/>
                <a:ea typeface="Roboto"/>
                <a:cs typeface="Roboto"/>
                <a:sym typeface="Roboto"/>
              </a:rPr>
              <a:t>Universitas Singaperbangsa Karawang</a:t>
            </a:r>
            <a:endParaRPr sz="1200">
              <a:solidFill>
                <a:srgbClr val="000000"/>
              </a:solidFill>
              <a:latin typeface="Roboto"/>
              <a:ea typeface="Roboto"/>
              <a:cs typeface="Roboto"/>
              <a:sym typeface="Roboto"/>
            </a:endParaRPr>
          </a:p>
        </p:txBody>
      </p:sp>
      <p:pic>
        <p:nvPicPr>
          <p:cNvPr id="70" name="Google Shape;70;p14"/>
          <p:cNvPicPr preferRelativeResize="0"/>
          <p:nvPr/>
        </p:nvPicPr>
        <p:blipFill rotWithShape="1">
          <a:blip r:embed="rId4">
            <a:alphaModFix/>
          </a:blip>
          <a:srcRect b="0" l="2606" r="2615" t="0"/>
          <a:stretch/>
        </p:blipFill>
        <p:spPr>
          <a:xfrm>
            <a:off x="639300" y="2921325"/>
            <a:ext cx="996600" cy="1051500"/>
          </a:xfrm>
          <a:prstGeom prst="ellipse">
            <a:avLst/>
          </a:prstGeom>
          <a:noFill/>
          <a:ln>
            <a:noFill/>
          </a:ln>
        </p:spPr>
      </p:pic>
      <p:sp>
        <p:nvSpPr>
          <p:cNvPr id="71" name="Google Shape;71;p14"/>
          <p:cNvSpPr txBox="1"/>
          <p:nvPr/>
        </p:nvSpPr>
        <p:spPr>
          <a:xfrm>
            <a:off x="1971575" y="3105500"/>
            <a:ext cx="2600400" cy="2484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id" sz="1900">
                <a:latin typeface="Fjalla One"/>
                <a:ea typeface="Fjalla One"/>
                <a:cs typeface="Fjalla One"/>
                <a:sym typeface="Fjalla One"/>
              </a:rPr>
              <a:t>NANA MULYANA MAGHFUR</a:t>
            </a:r>
            <a:endParaRPr sz="1900">
              <a:solidFill>
                <a:srgbClr val="000000"/>
              </a:solidFill>
              <a:latin typeface="Fjalla One"/>
              <a:ea typeface="Fjalla One"/>
              <a:cs typeface="Fjalla One"/>
              <a:sym typeface="Fjalla One"/>
            </a:endParaRPr>
          </a:p>
        </p:txBody>
      </p:sp>
      <p:sp>
        <p:nvSpPr>
          <p:cNvPr id="72" name="Google Shape;72;p14"/>
          <p:cNvSpPr txBox="1"/>
          <p:nvPr/>
        </p:nvSpPr>
        <p:spPr>
          <a:xfrm>
            <a:off x="1971575" y="3353900"/>
            <a:ext cx="2824800" cy="263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id" sz="1200">
                <a:latin typeface="Roboto"/>
                <a:ea typeface="Roboto"/>
                <a:cs typeface="Roboto"/>
                <a:sym typeface="Roboto"/>
              </a:rPr>
              <a:t>Data Analyst</a:t>
            </a:r>
            <a:endParaRPr sz="1200">
              <a:latin typeface="Roboto"/>
              <a:ea typeface="Roboto"/>
              <a:cs typeface="Roboto"/>
              <a:sym typeface="Roboto"/>
            </a:endParaRPr>
          </a:p>
          <a:p>
            <a:pPr indent="0" lvl="0" marL="0" rtl="0" algn="l">
              <a:spcBef>
                <a:spcPts val="0"/>
              </a:spcBef>
              <a:spcAft>
                <a:spcPts val="0"/>
              </a:spcAft>
              <a:buNone/>
            </a:pPr>
            <a:r>
              <a:rPr lang="id" sz="1200">
                <a:latin typeface="Roboto"/>
                <a:ea typeface="Roboto"/>
                <a:cs typeface="Roboto"/>
                <a:sym typeface="Roboto"/>
              </a:rPr>
              <a:t>Universitas Singaperbangsa Karawang</a:t>
            </a:r>
            <a:endParaRPr sz="1200">
              <a:solidFill>
                <a:srgbClr val="000000"/>
              </a:solidFill>
              <a:latin typeface="Roboto"/>
              <a:ea typeface="Roboto"/>
              <a:cs typeface="Roboto"/>
              <a:sym typeface="Roboto"/>
            </a:endParaRPr>
          </a:p>
        </p:txBody>
      </p:sp>
      <p:pic>
        <p:nvPicPr>
          <p:cNvPr id="73" name="Google Shape;73;p14"/>
          <p:cNvPicPr preferRelativeResize="0"/>
          <p:nvPr/>
        </p:nvPicPr>
        <p:blipFill rotWithShape="1">
          <a:blip r:embed="rId5">
            <a:alphaModFix/>
          </a:blip>
          <a:srcRect b="0" l="79" r="79" t="0"/>
          <a:stretch/>
        </p:blipFill>
        <p:spPr>
          <a:xfrm>
            <a:off x="7843550" y="1231275"/>
            <a:ext cx="996600" cy="1051500"/>
          </a:xfrm>
          <a:prstGeom prst="ellipse">
            <a:avLst/>
          </a:prstGeom>
          <a:noFill/>
          <a:ln>
            <a:noFill/>
          </a:ln>
        </p:spPr>
      </p:pic>
      <p:sp>
        <p:nvSpPr>
          <p:cNvPr id="74" name="Google Shape;74;p14"/>
          <p:cNvSpPr txBox="1"/>
          <p:nvPr/>
        </p:nvSpPr>
        <p:spPr>
          <a:xfrm>
            <a:off x="5311500" y="1440475"/>
            <a:ext cx="2286000" cy="2484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r>
              <a:rPr lang="id" sz="1900">
                <a:latin typeface="Fjalla One"/>
                <a:ea typeface="Fjalla One"/>
                <a:cs typeface="Fjalla One"/>
                <a:sym typeface="Fjalla One"/>
              </a:rPr>
              <a:t>ANDREANOV RIDHOVAN</a:t>
            </a:r>
            <a:endParaRPr sz="1900">
              <a:solidFill>
                <a:srgbClr val="000000"/>
              </a:solidFill>
              <a:latin typeface="Fjalla One"/>
              <a:ea typeface="Fjalla One"/>
              <a:cs typeface="Fjalla One"/>
              <a:sym typeface="Fjalla One"/>
            </a:endParaRPr>
          </a:p>
        </p:txBody>
      </p:sp>
      <p:sp>
        <p:nvSpPr>
          <p:cNvPr id="75" name="Google Shape;75;p14"/>
          <p:cNvSpPr txBox="1"/>
          <p:nvPr/>
        </p:nvSpPr>
        <p:spPr>
          <a:xfrm>
            <a:off x="4920400" y="1685625"/>
            <a:ext cx="2677200" cy="263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id" sz="1200">
                <a:latin typeface="Roboto"/>
                <a:ea typeface="Roboto"/>
                <a:cs typeface="Roboto"/>
                <a:sym typeface="Roboto"/>
              </a:rPr>
              <a:t>Data Visualization</a:t>
            </a:r>
            <a:endParaRPr sz="1200">
              <a:latin typeface="Roboto"/>
              <a:ea typeface="Roboto"/>
              <a:cs typeface="Roboto"/>
              <a:sym typeface="Roboto"/>
            </a:endParaRPr>
          </a:p>
          <a:p>
            <a:pPr indent="0" lvl="0" marL="0" rtl="0" algn="r">
              <a:spcBef>
                <a:spcPts val="0"/>
              </a:spcBef>
              <a:spcAft>
                <a:spcPts val="0"/>
              </a:spcAft>
              <a:buNone/>
            </a:pPr>
            <a:r>
              <a:rPr lang="id" sz="1200">
                <a:latin typeface="Roboto"/>
                <a:ea typeface="Roboto"/>
                <a:cs typeface="Roboto"/>
                <a:sym typeface="Roboto"/>
              </a:rPr>
              <a:t>Universitas Singaperbangsa Karawang</a:t>
            </a:r>
            <a:endParaRPr sz="1200">
              <a:solidFill>
                <a:srgbClr val="000000"/>
              </a:solidFill>
              <a:latin typeface="Roboto"/>
              <a:ea typeface="Roboto"/>
              <a:cs typeface="Roboto"/>
              <a:sym typeface="Roboto"/>
            </a:endParaRPr>
          </a:p>
        </p:txBody>
      </p:sp>
      <p:pic>
        <p:nvPicPr>
          <p:cNvPr id="76" name="Google Shape;76;p14"/>
          <p:cNvPicPr preferRelativeResize="0"/>
          <p:nvPr/>
        </p:nvPicPr>
        <p:blipFill rotWithShape="1">
          <a:blip r:embed="rId6">
            <a:alphaModFix/>
          </a:blip>
          <a:srcRect b="25496" l="0" r="0" t="-4629"/>
          <a:stretch/>
        </p:blipFill>
        <p:spPr>
          <a:xfrm>
            <a:off x="7909175" y="2921325"/>
            <a:ext cx="996600" cy="1051500"/>
          </a:xfrm>
          <a:prstGeom prst="ellipse">
            <a:avLst/>
          </a:prstGeom>
          <a:noFill/>
          <a:ln>
            <a:noFill/>
          </a:ln>
        </p:spPr>
      </p:pic>
      <p:sp>
        <p:nvSpPr>
          <p:cNvPr id="77" name="Google Shape;77;p14"/>
          <p:cNvSpPr txBox="1"/>
          <p:nvPr/>
        </p:nvSpPr>
        <p:spPr>
          <a:xfrm>
            <a:off x="5792625" y="3130523"/>
            <a:ext cx="1870500" cy="2484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r>
              <a:rPr lang="id" sz="1900">
                <a:solidFill>
                  <a:srgbClr val="000000"/>
                </a:solidFill>
                <a:latin typeface="Fjalla One"/>
                <a:ea typeface="Fjalla One"/>
                <a:cs typeface="Fjalla One"/>
                <a:sym typeface="Fjalla One"/>
              </a:rPr>
              <a:t>M ILHAMSYAH</a:t>
            </a:r>
            <a:endParaRPr sz="1900">
              <a:solidFill>
                <a:srgbClr val="000000"/>
              </a:solidFill>
              <a:latin typeface="Fjalla One"/>
              <a:ea typeface="Fjalla One"/>
              <a:cs typeface="Fjalla One"/>
              <a:sym typeface="Fjalla One"/>
            </a:endParaRPr>
          </a:p>
        </p:txBody>
      </p:sp>
      <p:sp>
        <p:nvSpPr>
          <p:cNvPr id="78" name="Google Shape;78;p14"/>
          <p:cNvSpPr txBox="1"/>
          <p:nvPr/>
        </p:nvSpPr>
        <p:spPr>
          <a:xfrm>
            <a:off x="4985925" y="3375675"/>
            <a:ext cx="2677200" cy="2631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id" sz="1200">
                <a:latin typeface="Roboto"/>
                <a:ea typeface="Roboto"/>
                <a:cs typeface="Roboto"/>
                <a:sym typeface="Roboto"/>
              </a:rPr>
              <a:t>Presentation Document Maker</a:t>
            </a:r>
            <a:endParaRPr sz="1200">
              <a:latin typeface="Roboto"/>
              <a:ea typeface="Roboto"/>
              <a:cs typeface="Roboto"/>
              <a:sym typeface="Roboto"/>
            </a:endParaRPr>
          </a:p>
          <a:p>
            <a:pPr indent="0" lvl="0" marL="0" rtl="0" algn="r">
              <a:spcBef>
                <a:spcPts val="0"/>
              </a:spcBef>
              <a:spcAft>
                <a:spcPts val="0"/>
              </a:spcAft>
              <a:buNone/>
            </a:pPr>
            <a:r>
              <a:rPr lang="id" sz="1200">
                <a:latin typeface="Roboto"/>
                <a:ea typeface="Roboto"/>
                <a:cs typeface="Roboto"/>
                <a:sym typeface="Roboto"/>
              </a:rPr>
              <a:t>Universitas Singaperbangsa Karawang</a:t>
            </a:r>
            <a:endParaRPr sz="1200">
              <a:latin typeface="Roboto"/>
              <a:ea typeface="Roboto"/>
              <a:cs typeface="Roboto"/>
              <a:sym typeface="Roboto"/>
            </a:endParaRPr>
          </a:p>
          <a:p>
            <a:pPr indent="0" lvl="0" marL="0" rtl="0" algn="r">
              <a:spcBef>
                <a:spcPts val="0"/>
              </a:spcBef>
              <a:spcAft>
                <a:spcPts val="0"/>
              </a:spcAft>
              <a:buNone/>
            </a:pPr>
            <a:r>
              <a:t/>
            </a:r>
            <a:endParaRPr sz="1200">
              <a:latin typeface="Roboto"/>
              <a:ea typeface="Roboto"/>
              <a:cs typeface="Roboto"/>
              <a:sym typeface="Roboto"/>
            </a:endParaRPr>
          </a:p>
        </p:txBody>
      </p:sp>
      <p:sp>
        <p:nvSpPr>
          <p:cNvPr id="79" name="Google Shape;79;p14"/>
          <p:cNvSpPr txBox="1"/>
          <p:nvPr/>
        </p:nvSpPr>
        <p:spPr>
          <a:xfrm>
            <a:off x="4985325" y="3650575"/>
            <a:ext cx="2824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sz="1100" u="sng">
                <a:solidFill>
                  <a:schemeClr val="hlink"/>
                </a:solidFill>
                <a:hlinkClick r:id="rId7"/>
              </a:rPr>
              <a:t>https://www.linkedin.com/in/muhammad-i-58093a123/</a:t>
            </a:r>
            <a:endParaRPr sz="1100"/>
          </a:p>
        </p:txBody>
      </p:sp>
      <p:sp>
        <p:nvSpPr>
          <p:cNvPr id="80" name="Google Shape;80;p14"/>
          <p:cNvSpPr txBox="1"/>
          <p:nvPr/>
        </p:nvSpPr>
        <p:spPr>
          <a:xfrm>
            <a:off x="4920400" y="1939125"/>
            <a:ext cx="2824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sz="1100" u="sng">
                <a:solidFill>
                  <a:schemeClr val="hlink"/>
                </a:solidFill>
                <a:hlinkClick r:id="rId8"/>
              </a:rPr>
              <a:t>https://www.linkedin.com/in/andreanov-ridhovan-a59ba3147/</a:t>
            </a:r>
            <a:endParaRPr sz="1100"/>
          </a:p>
          <a:p>
            <a:pPr indent="0" lvl="0" marL="0" rtl="0" algn="l">
              <a:spcBef>
                <a:spcPts val="0"/>
              </a:spcBef>
              <a:spcAft>
                <a:spcPts val="0"/>
              </a:spcAft>
              <a:buNone/>
            </a:pPr>
            <a:r>
              <a:t/>
            </a:r>
            <a:endParaRPr sz="1100"/>
          </a:p>
        </p:txBody>
      </p:sp>
      <p:sp>
        <p:nvSpPr>
          <p:cNvPr id="81" name="Google Shape;81;p14"/>
          <p:cNvSpPr txBox="1"/>
          <p:nvPr/>
        </p:nvSpPr>
        <p:spPr>
          <a:xfrm>
            <a:off x="1902125" y="3635875"/>
            <a:ext cx="3284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sz="1100" u="sng">
                <a:solidFill>
                  <a:schemeClr val="hlink"/>
                </a:solidFill>
                <a:hlinkClick r:id="rId9"/>
              </a:rPr>
              <a:t>https://www.linkedin.com/in/nana-m-m/</a:t>
            </a:r>
            <a:r>
              <a:rPr lang="id" sz="1100"/>
              <a:t> </a:t>
            </a:r>
            <a:endParaRPr sz="1100"/>
          </a:p>
        </p:txBody>
      </p:sp>
      <p:sp>
        <p:nvSpPr>
          <p:cNvPr id="82" name="Google Shape;82;p14"/>
          <p:cNvSpPr txBox="1"/>
          <p:nvPr/>
        </p:nvSpPr>
        <p:spPr>
          <a:xfrm>
            <a:off x="1895375" y="1973025"/>
            <a:ext cx="2824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sz="1100" u="sng">
                <a:solidFill>
                  <a:schemeClr val="hlink"/>
                </a:solidFill>
                <a:hlinkClick r:id="rId10"/>
              </a:rPr>
              <a:t>https://www.</a:t>
            </a:r>
            <a:r>
              <a:rPr lang="id" sz="1100" u="sng">
                <a:solidFill>
                  <a:schemeClr val="hlink"/>
                </a:solidFill>
                <a:hlinkClick r:id="rId11"/>
              </a:rPr>
              <a:t>linkedin.com/in/agung-prabowo8800/</a:t>
            </a:r>
            <a:endParaRPr sz="1100"/>
          </a:p>
          <a:p>
            <a:pPr indent="0" lvl="0" marL="0" rtl="0" algn="l">
              <a:spcBef>
                <a:spcPts val="0"/>
              </a:spcBef>
              <a:spcAft>
                <a:spcPts val="0"/>
              </a:spcAft>
              <a:buNone/>
            </a:pPr>
            <a:r>
              <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200150" y="197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2820">
                <a:latin typeface="Lobster"/>
                <a:ea typeface="Lobster"/>
                <a:cs typeface="Lobster"/>
                <a:sym typeface="Lobster"/>
              </a:rPr>
              <a:t>List of Contents</a:t>
            </a:r>
            <a:endParaRPr sz="2820">
              <a:latin typeface="Lobster"/>
              <a:ea typeface="Lobster"/>
              <a:cs typeface="Lobster"/>
              <a:sym typeface="Lobster"/>
            </a:endParaRPr>
          </a:p>
        </p:txBody>
      </p:sp>
      <p:cxnSp>
        <p:nvCxnSpPr>
          <p:cNvPr id="88" name="Google Shape;88;p15"/>
          <p:cNvCxnSpPr/>
          <p:nvPr/>
        </p:nvCxnSpPr>
        <p:spPr>
          <a:xfrm flipH="1" rot="10800000">
            <a:off x="123950" y="842875"/>
            <a:ext cx="2516100" cy="12300"/>
          </a:xfrm>
          <a:prstGeom prst="straightConnector1">
            <a:avLst/>
          </a:prstGeom>
          <a:noFill/>
          <a:ln cap="flat" cmpd="sng" w="76200">
            <a:solidFill>
              <a:schemeClr val="dk2"/>
            </a:solidFill>
            <a:prstDash val="solid"/>
            <a:round/>
            <a:headEnd len="med" w="med" type="none"/>
            <a:tailEnd len="med" w="med" type="none"/>
          </a:ln>
        </p:spPr>
      </p:cxnSp>
      <p:sp>
        <p:nvSpPr>
          <p:cNvPr id="89" name="Google Shape;89;p15"/>
          <p:cNvSpPr/>
          <p:nvPr/>
        </p:nvSpPr>
        <p:spPr>
          <a:xfrm>
            <a:off x="107900" y="1818650"/>
            <a:ext cx="2197854" cy="1025136"/>
          </a:xfrm>
          <a:custGeom>
            <a:rect b="b" l="l" r="r" t="t"/>
            <a:pathLst>
              <a:path extrusionOk="0" h="21600" w="21600">
                <a:moveTo>
                  <a:pt x="0" y="4320"/>
                </a:moveTo>
                <a:lnTo>
                  <a:pt x="21600" y="0"/>
                </a:lnTo>
                <a:lnTo>
                  <a:pt x="21600" y="21600"/>
                </a:lnTo>
                <a:lnTo>
                  <a:pt x="0" y="21600"/>
                </a:lnTo>
                <a:close/>
              </a:path>
            </a:pathLst>
          </a:custGeom>
          <a:solidFill>
            <a:srgbClr val="D4DADA"/>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sp>
        <p:nvSpPr>
          <p:cNvPr id="90" name="Google Shape;90;p15"/>
          <p:cNvSpPr/>
          <p:nvPr/>
        </p:nvSpPr>
        <p:spPr>
          <a:xfrm>
            <a:off x="698095" y="2306059"/>
            <a:ext cx="1008900" cy="2274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rgbClr val="475455"/>
                </a:solidFill>
                <a:latin typeface="Calibri"/>
                <a:ea typeface="Calibri"/>
                <a:cs typeface="Calibri"/>
                <a:sym typeface="Calibri"/>
              </a:rPr>
              <a:t>Team Profile</a:t>
            </a:r>
            <a:endParaRPr b="1" sz="1300">
              <a:solidFill>
                <a:srgbClr val="475455"/>
              </a:solidFill>
              <a:latin typeface="Calibri"/>
              <a:ea typeface="Calibri"/>
              <a:cs typeface="Calibri"/>
              <a:sym typeface="Calibri"/>
            </a:endParaRPr>
          </a:p>
        </p:txBody>
      </p:sp>
      <p:sp>
        <p:nvSpPr>
          <p:cNvPr id="91" name="Google Shape;91;p15"/>
          <p:cNvSpPr/>
          <p:nvPr/>
        </p:nvSpPr>
        <p:spPr>
          <a:xfrm>
            <a:off x="149957" y="2477677"/>
            <a:ext cx="2113500" cy="3105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rgbClr val="475455"/>
                </a:solidFill>
                <a:latin typeface="Calibri"/>
                <a:ea typeface="Calibri"/>
                <a:cs typeface="Calibri"/>
                <a:sym typeface="Calibri"/>
              </a:rPr>
              <a:t>Brief introduction of our team</a:t>
            </a:r>
            <a:endParaRPr sz="1000">
              <a:solidFill>
                <a:srgbClr val="475455"/>
              </a:solidFill>
              <a:latin typeface="Calibri"/>
              <a:ea typeface="Calibri"/>
              <a:cs typeface="Calibri"/>
              <a:sym typeface="Calibri"/>
            </a:endParaRPr>
          </a:p>
        </p:txBody>
      </p:sp>
      <p:sp>
        <p:nvSpPr>
          <p:cNvPr id="92" name="Google Shape;92;p15"/>
          <p:cNvSpPr/>
          <p:nvPr/>
        </p:nvSpPr>
        <p:spPr>
          <a:xfrm>
            <a:off x="975305" y="1951715"/>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rgbClr val="475455"/>
                </a:solidFill>
                <a:latin typeface="Roboto Black"/>
                <a:ea typeface="Roboto Black"/>
                <a:cs typeface="Roboto Black"/>
                <a:sym typeface="Roboto Black"/>
              </a:rPr>
              <a:t>01</a:t>
            </a:r>
            <a:endParaRPr sz="1500"/>
          </a:p>
        </p:txBody>
      </p:sp>
      <p:sp>
        <p:nvSpPr>
          <p:cNvPr id="93" name="Google Shape;93;p15"/>
          <p:cNvSpPr/>
          <p:nvPr/>
        </p:nvSpPr>
        <p:spPr>
          <a:xfrm flipH="1">
            <a:off x="2359868" y="1818650"/>
            <a:ext cx="2197854" cy="1025136"/>
          </a:xfrm>
          <a:custGeom>
            <a:rect b="b" l="l" r="r" t="t"/>
            <a:pathLst>
              <a:path extrusionOk="0" h="21600" w="21600">
                <a:moveTo>
                  <a:pt x="0" y="4320"/>
                </a:moveTo>
                <a:lnTo>
                  <a:pt x="21600" y="0"/>
                </a:lnTo>
                <a:lnTo>
                  <a:pt x="21600" y="21600"/>
                </a:lnTo>
                <a:lnTo>
                  <a:pt x="0" y="21600"/>
                </a:lnTo>
                <a:close/>
              </a:path>
            </a:pathLst>
          </a:custGeom>
          <a:solidFill>
            <a:schemeClr val="accent5"/>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94" name="Google Shape;94;p15"/>
          <p:cNvGrpSpPr/>
          <p:nvPr/>
        </p:nvGrpSpPr>
        <p:grpSpPr>
          <a:xfrm>
            <a:off x="2359875" y="2306059"/>
            <a:ext cx="2113876" cy="481767"/>
            <a:chOff x="0" y="0"/>
            <a:chExt cx="2359500" cy="717129"/>
          </a:xfrm>
        </p:grpSpPr>
        <p:sp>
          <p:nvSpPr>
            <p:cNvPr id="95" name="Google Shape;95;p15"/>
            <p:cNvSpPr/>
            <p:nvPr/>
          </p:nvSpPr>
          <p:spPr>
            <a:xfrm>
              <a:off x="435069" y="0"/>
              <a:ext cx="14796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chemeClr val="lt1"/>
                  </a:solidFill>
                  <a:latin typeface="Calibri"/>
                  <a:ea typeface="Calibri"/>
                  <a:cs typeface="Calibri"/>
                  <a:sym typeface="Calibri"/>
                </a:rPr>
                <a:t>Overview</a:t>
              </a:r>
              <a:endParaRPr b="1" sz="1300">
                <a:solidFill>
                  <a:schemeClr val="lt1"/>
                </a:solidFill>
                <a:latin typeface="Calibri"/>
                <a:ea typeface="Calibri"/>
                <a:cs typeface="Calibri"/>
                <a:sym typeface="Calibri"/>
              </a:endParaRPr>
            </a:p>
          </p:txBody>
        </p:sp>
        <p:sp>
          <p:nvSpPr>
            <p:cNvPr id="96" name="Google Shape;96;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chemeClr val="lt1"/>
                  </a:solidFill>
                  <a:latin typeface="Calibri"/>
                  <a:ea typeface="Calibri"/>
                  <a:cs typeface="Calibri"/>
                  <a:sym typeface="Calibri"/>
                </a:rPr>
                <a:t>Overview of the projects we developed</a:t>
              </a:r>
              <a:endParaRPr sz="1500"/>
            </a:p>
          </p:txBody>
        </p:sp>
      </p:grpSp>
      <p:sp>
        <p:nvSpPr>
          <p:cNvPr id="97" name="Google Shape;97;p15"/>
          <p:cNvSpPr/>
          <p:nvPr/>
        </p:nvSpPr>
        <p:spPr>
          <a:xfrm>
            <a:off x="3173139" y="1951715"/>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chemeClr val="lt1"/>
                </a:solidFill>
                <a:latin typeface="Roboto Black"/>
                <a:ea typeface="Roboto Black"/>
                <a:cs typeface="Roboto Black"/>
                <a:sym typeface="Roboto Black"/>
              </a:rPr>
              <a:t>02</a:t>
            </a:r>
            <a:endParaRPr sz="1500"/>
          </a:p>
        </p:txBody>
      </p:sp>
      <p:sp>
        <p:nvSpPr>
          <p:cNvPr id="98" name="Google Shape;98;p15"/>
          <p:cNvSpPr/>
          <p:nvPr/>
        </p:nvSpPr>
        <p:spPr>
          <a:xfrm>
            <a:off x="4611851" y="1818650"/>
            <a:ext cx="2197854" cy="1025136"/>
          </a:xfrm>
          <a:custGeom>
            <a:rect b="b" l="l" r="r" t="t"/>
            <a:pathLst>
              <a:path extrusionOk="0" h="21600" w="21600">
                <a:moveTo>
                  <a:pt x="0" y="4320"/>
                </a:moveTo>
                <a:lnTo>
                  <a:pt x="21600" y="0"/>
                </a:lnTo>
                <a:lnTo>
                  <a:pt x="21600" y="21600"/>
                </a:lnTo>
                <a:lnTo>
                  <a:pt x="0" y="21600"/>
                </a:lnTo>
                <a:close/>
              </a:path>
            </a:pathLst>
          </a:custGeom>
          <a:solidFill>
            <a:srgbClr val="D4DADA"/>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99" name="Google Shape;99;p15"/>
          <p:cNvGrpSpPr/>
          <p:nvPr/>
        </p:nvGrpSpPr>
        <p:grpSpPr>
          <a:xfrm>
            <a:off x="4653909" y="2306059"/>
            <a:ext cx="2113876" cy="481767"/>
            <a:chOff x="0" y="0"/>
            <a:chExt cx="2359500" cy="717129"/>
          </a:xfrm>
        </p:grpSpPr>
        <p:sp>
          <p:nvSpPr>
            <p:cNvPr id="100" name="Google Shape;100;p15"/>
            <p:cNvSpPr/>
            <p:nvPr/>
          </p:nvSpPr>
          <p:spPr>
            <a:xfrm>
              <a:off x="608322" y="0"/>
              <a:ext cx="11331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rgbClr val="475455"/>
                  </a:solidFill>
                  <a:latin typeface="Calibri"/>
                  <a:ea typeface="Calibri"/>
                  <a:cs typeface="Calibri"/>
                  <a:sym typeface="Calibri"/>
                </a:rPr>
                <a:t>Background</a:t>
              </a:r>
              <a:endParaRPr b="1" sz="1300">
                <a:solidFill>
                  <a:srgbClr val="475455"/>
                </a:solidFill>
                <a:latin typeface="Calibri"/>
                <a:ea typeface="Calibri"/>
                <a:cs typeface="Calibri"/>
                <a:sym typeface="Calibri"/>
              </a:endParaRPr>
            </a:p>
          </p:txBody>
        </p:sp>
        <p:sp>
          <p:nvSpPr>
            <p:cNvPr id="101" name="Google Shape;101;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rgbClr val="475455"/>
                  </a:solidFill>
                  <a:latin typeface="Calibri"/>
                  <a:ea typeface="Calibri"/>
                  <a:cs typeface="Calibri"/>
                  <a:sym typeface="Calibri"/>
                </a:rPr>
                <a:t>The background for the selection of the use cases we chose</a:t>
              </a:r>
              <a:endParaRPr sz="1500"/>
            </a:p>
          </p:txBody>
        </p:sp>
      </p:grpSp>
      <p:sp>
        <p:nvSpPr>
          <p:cNvPr id="102" name="Google Shape;102;p15"/>
          <p:cNvSpPr/>
          <p:nvPr/>
        </p:nvSpPr>
        <p:spPr>
          <a:xfrm>
            <a:off x="5490388" y="1951715"/>
            <a:ext cx="7101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rgbClr val="475455"/>
                </a:solidFill>
                <a:latin typeface="Roboto Black"/>
                <a:ea typeface="Roboto Black"/>
                <a:cs typeface="Roboto Black"/>
                <a:sym typeface="Roboto Black"/>
              </a:rPr>
              <a:t>03</a:t>
            </a:r>
            <a:endParaRPr sz="1500"/>
          </a:p>
        </p:txBody>
      </p:sp>
      <p:sp>
        <p:nvSpPr>
          <p:cNvPr id="103" name="Google Shape;103;p15"/>
          <p:cNvSpPr/>
          <p:nvPr/>
        </p:nvSpPr>
        <p:spPr>
          <a:xfrm flipH="1">
            <a:off x="6863818" y="1818650"/>
            <a:ext cx="2197854" cy="1025136"/>
          </a:xfrm>
          <a:custGeom>
            <a:rect b="b" l="l" r="r" t="t"/>
            <a:pathLst>
              <a:path extrusionOk="0" h="21600" w="21600">
                <a:moveTo>
                  <a:pt x="0" y="4320"/>
                </a:moveTo>
                <a:lnTo>
                  <a:pt x="21600" y="0"/>
                </a:lnTo>
                <a:lnTo>
                  <a:pt x="21600" y="21600"/>
                </a:lnTo>
                <a:lnTo>
                  <a:pt x="0" y="21600"/>
                </a:lnTo>
                <a:close/>
              </a:path>
            </a:pathLst>
          </a:custGeom>
          <a:solidFill>
            <a:schemeClr val="accent1"/>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104" name="Google Shape;104;p15"/>
          <p:cNvGrpSpPr/>
          <p:nvPr/>
        </p:nvGrpSpPr>
        <p:grpSpPr>
          <a:xfrm>
            <a:off x="6909667" y="2306059"/>
            <a:ext cx="2113876" cy="481767"/>
            <a:chOff x="0" y="0"/>
            <a:chExt cx="2359500" cy="717129"/>
          </a:xfrm>
        </p:grpSpPr>
        <p:sp>
          <p:nvSpPr>
            <p:cNvPr id="105" name="Google Shape;105;p15"/>
            <p:cNvSpPr/>
            <p:nvPr/>
          </p:nvSpPr>
          <p:spPr>
            <a:xfrm>
              <a:off x="442933" y="0"/>
              <a:ext cx="14637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chemeClr val="lt1"/>
                  </a:solidFill>
                  <a:latin typeface="Calibri"/>
                  <a:ea typeface="Calibri"/>
                  <a:cs typeface="Calibri"/>
                  <a:sym typeface="Calibri"/>
                </a:rPr>
                <a:t>Use Case</a:t>
              </a:r>
              <a:endParaRPr b="1" sz="1300">
                <a:solidFill>
                  <a:schemeClr val="lt1"/>
                </a:solidFill>
                <a:latin typeface="Calibri"/>
                <a:ea typeface="Calibri"/>
                <a:cs typeface="Calibri"/>
                <a:sym typeface="Calibri"/>
              </a:endParaRPr>
            </a:p>
          </p:txBody>
        </p:sp>
        <p:sp>
          <p:nvSpPr>
            <p:cNvPr id="106" name="Google Shape;106;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chemeClr val="lt1"/>
                  </a:solidFill>
                  <a:latin typeface="Calibri"/>
                  <a:ea typeface="Calibri"/>
                  <a:cs typeface="Calibri"/>
                  <a:sym typeface="Calibri"/>
                </a:rPr>
                <a:t>Discus about the use case that we developed</a:t>
              </a:r>
              <a:endParaRPr sz="1500"/>
            </a:p>
          </p:txBody>
        </p:sp>
      </p:grpSp>
      <p:sp>
        <p:nvSpPr>
          <p:cNvPr id="107" name="Google Shape;107;p15"/>
          <p:cNvSpPr/>
          <p:nvPr/>
        </p:nvSpPr>
        <p:spPr>
          <a:xfrm>
            <a:off x="7735032" y="1951715"/>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chemeClr val="lt1"/>
                </a:solidFill>
                <a:latin typeface="Roboto Black"/>
                <a:ea typeface="Roboto Black"/>
                <a:cs typeface="Roboto Black"/>
                <a:sym typeface="Roboto Black"/>
              </a:rPr>
              <a:t>04</a:t>
            </a:r>
            <a:endParaRPr sz="1500"/>
          </a:p>
        </p:txBody>
      </p:sp>
      <p:sp>
        <p:nvSpPr>
          <p:cNvPr id="108" name="Google Shape;108;p15"/>
          <p:cNvSpPr/>
          <p:nvPr/>
        </p:nvSpPr>
        <p:spPr>
          <a:xfrm flipH="1" rot="10800000">
            <a:off x="107901" y="2878564"/>
            <a:ext cx="2197854" cy="1025136"/>
          </a:xfrm>
          <a:custGeom>
            <a:rect b="b" l="l" r="r" t="t"/>
            <a:pathLst>
              <a:path extrusionOk="0" h="21600" w="21600">
                <a:moveTo>
                  <a:pt x="0" y="4320"/>
                </a:moveTo>
                <a:lnTo>
                  <a:pt x="21600" y="0"/>
                </a:lnTo>
                <a:lnTo>
                  <a:pt x="21600" y="21600"/>
                </a:lnTo>
                <a:lnTo>
                  <a:pt x="0" y="21600"/>
                </a:lnTo>
                <a:close/>
              </a:path>
            </a:pathLst>
          </a:custGeom>
          <a:solidFill>
            <a:srgbClr val="E69138"/>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109" name="Google Shape;109;p15"/>
          <p:cNvGrpSpPr/>
          <p:nvPr/>
        </p:nvGrpSpPr>
        <p:grpSpPr>
          <a:xfrm>
            <a:off x="149957" y="3243802"/>
            <a:ext cx="2113876" cy="481767"/>
            <a:chOff x="0" y="0"/>
            <a:chExt cx="2359500" cy="717129"/>
          </a:xfrm>
        </p:grpSpPr>
        <p:sp>
          <p:nvSpPr>
            <p:cNvPr id="110" name="Google Shape;110;p15"/>
            <p:cNvSpPr/>
            <p:nvPr/>
          </p:nvSpPr>
          <p:spPr>
            <a:xfrm>
              <a:off x="449473" y="0"/>
              <a:ext cx="14508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chemeClr val="lt1"/>
                  </a:solidFill>
                  <a:latin typeface="Calibri"/>
                  <a:ea typeface="Calibri"/>
                  <a:cs typeface="Calibri"/>
                  <a:sym typeface="Calibri"/>
                </a:rPr>
                <a:t>Data Analyst</a:t>
              </a:r>
              <a:endParaRPr b="1" sz="1300">
                <a:solidFill>
                  <a:schemeClr val="lt1"/>
                </a:solidFill>
                <a:latin typeface="Calibri"/>
                <a:ea typeface="Calibri"/>
                <a:cs typeface="Calibri"/>
                <a:sym typeface="Calibri"/>
              </a:endParaRPr>
            </a:p>
          </p:txBody>
        </p:sp>
        <p:sp>
          <p:nvSpPr>
            <p:cNvPr id="111" name="Google Shape;111;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chemeClr val="lt1"/>
                  </a:solidFill>
                  <a:latin typeface="Calibri"/>
                  <a:ea typeface="Calibri"/>
                  <a:cs typeface="Calibri"/>
                  <a:sym typeface="Calibri"/>
                </a:rPr>
                <a:t>Stage of data analysis of the requested needs</a:t>
              </a:r>
              <a:endParaRPr sz="1500"/>
            </a:p>
          </p:txBody>
        </p:sp>
      </p:grpSp>
      <p:sp>
        <p:nvSpPr>
          <p:cNvPr id="112" name="Google Shape;112;p15"/>
          <p:cNvSpPr/>
          <p:nvPr/>
        </p:nvSpPr>
        <p:spPr>
          <a:xfrm>
            <a:off x="975305" y="2889242"/>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chemeClr val="lt1"/>
                </a:solidFill>
                <a:latin typeface="Roboto Black"/>
                <a:ea typeface="Roboto Black"/>
                <a:cs typeface="Roboto Black"/>
                <a:sym typeface="Roboto Black"/>
              </a:rPr>
              <a:t>05</a:t>
            </a:r>
            <a:endParaRPr sz="1500"/>
          </a:p>
        </p:txBody>
      </p:sp>
      <p:sp>
        <p:nvSpPr>
          <p:cNvPr id="113" name="Google Shape;113;p15"/>
          <p:cNvSpPr/>
          <p:nvPr/>
        </p:nvSpPr>
        <p:spPr>
          <a:xfrm rot="10800000">
            <a:off x="6863821" y="2878564"/>
            <a:ext cx="2197854" cy="1025136"/>
          </a:xfrm>
          <a:custGeom>
            <a:rect b="b" l="l" r="r" t="t"/>
            <a:pathLst>
              <a:path extrusionOk="0" h="21600" w="21600">
                <a:moveTo>
                  <a:pt x="0" y="4320"/>
                </a:moveTo>
                <a:lnTo>
                  <a:pt x="21600" y="0"/>
                </a:lnTo>
                <a:lnTo>
                  <a:pt x="21600" y="21600"/>
                </a:lnTo>
                <a:lnTo>
                  <a:pt x="0" y="21600"/>
                </a:lnTo>
                <a:close/>
              </a:path>
            </a:pathLst>
          </a:custGeom>
          <a:solidFill>
            <a:srgbClr val="D4DADA"/>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114" name="Google Shape;114;p15"/>
          <p:cNvGrpSpPr/>
          <p:nvPr/>
        </p:nvGrpSpPr>
        <p:grpSpPr>
          <a:xfrm>
            <a:off x="6897373" y="3243791"/>
            <a:ext cx="2113876" cy="481778"/>
            <a:chOff x="0" y="-15"/>
            <a:chExt cx="2359500" cy="717144"/>
          </a:xfrm>
        </p:grpSpPr>
        <p:sp>
          <p:nvSpPr>
            <p:cNvPr id="115" name="Google Shape;115;p15"/>
            <p:cNvSpPr/>
            <p:nvPr/>
          </p:nvSpPr>
          <p:spPr>
            <a:xfrm>
              <a:off x="713366" y="-15"/>
              <a:ext cx="9702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rgbClr val="475455"/>
                  </a:solidFill>
                  <a:latin typeface="Calibri"/>
                  <a:ea typeface="Calibri"/>
                  <a:cs typeface="Calibri"/>
                  <a:sym typeface="Calibri"/>
                </a:rPr>
                <a:t>Conclusion</a:t>
              </a:r>
              <a:endParaRPr b="1" sz="1300">
                <a:solidFill>
                  <a:srgbClr val="475455"/>
                </a:solidFill>
                <a:latin typeface="Calibri"/>
                <a:ea typeface="Calibri"/>
                <a:cs typeface="Calibri"/>
                <a:sym typeface="Calibri"/>
              </a:endParaRPr>
            </a:p>
          </p:txBody>
        </p:sp>
        <p:sp>
          <p:nvSpPr>
            <p:cNvPr id="116" name="Google Shape;116;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rgbClr val="475455"/>
                  </a:solidFill>
                  <a:latin typeface="Calibri"/>
                  <a:ea typeface="Calibri"/>
                  <a:cs typeface="Calibri"/>
                  <a:sym typeface="Calibri"/>
                </a:rPr>
                <a:t>Conclusions from research on use cases</a:t>
              </a:r>
              <a:endParaRPr sz="1500"/>
            </a:p>
          </p:txBody>
        </p:sp>
      </p:grpSp>
      <p:sp>
        <p:nvSpPr>
          <p:cNvPr id="117" name="Google Shape;117;p15"/>
          <p:cNvSpPr/>
          <p:nvPr/>
        </p:nvSpPr>
        <p:spPr>
          <a:xfrm>
            <a:off x="7735032" y="2889242"/>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rgbClr val="475455"/>
                </a:solidFill>
                <a:latin typeface="Roboto Black"/>
                <a:ea typeface="Roboto Black"/>
                <a:cs typeface="Roboto Black"/>
                <a:sym typeface="Roboto Black"/>
              </a:rPr>
              <a:t>08</a:t>
            </a:r>
            <a:endParaRPr sz="1500"/>
          </a:p>
        </p:txBody>
      </p:sp>
      <p:sp>
        <p:nvSpPr>
          <p:cNvPr id="118" name="Google Shape;118;p15"/>
          <p:cNvSpPr/>
          <p:nvPr/>
        </p:nvSpPr>
        <p:spPr>
          <a:xfrm rot="10800000">
            <a:off x="2359869" y="2878564"/>
            <a:ext cx="2197854" cy="1025136"/>
          </a:xfrm>
          <a:custGeom>
            <a:rect b="b" l="l" r="r" t="t"/>
            <a:pathLst>
              <a:path extrusionOk="0" h="21600" w="21600">
                <a:moveTo>
                  <a:pt x="0" y="4320"/>
                </a:moveTo>
                <a:lnTo>
                  <a:pt x="21600" y="0"/>
                </a:lnTo>
                <a:lnTo>
                  <a:pt x="21600" y="21600"/>
                </a:lnTo>
                <a:lnTo>
                  <a:pt x="0" y="21600"/>
                </a:lnTo>
                <a:close/>
              </a:path>
            </a:pathLst>
          </a:custGeom>
          <a:solidFill>
            <a:srgbClr val="D4DADA"/>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119" name="Google Shape;119;p15"/>
          <p:cNvGrpSpPr/>
          <p:nvPr/>
        </p:nvGrpSpPr>
        <p:grpSpPr>
          <a:xfrm>
            <a:off x="2401933" y="3243791"/>
            <a:ext cx="2113876" cy="481778"/>
            <a:chOff x="0" y="-15"/>
            <a:chExt cx="2359500" cy="717144"/>
          </a:xfrm>
        </p:grpSpPr>
        <p:sp>
          <p:nvSpPr>
            <p:cNvPr id="120" name="Google Shape;120;p15"/>
            <p:cNvSpPr/>
            <p:nvPr/>
          </p:nvSpPr>
          <p:spPr>
            <a:xfrm>
              <a:off x="630429" y="-15"/>
              <a:ext cx="11259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rgbClr val="475455"/>
                  </a:solidFill>
                  <a:latin typeface="Calibri"/>
                  <a:ea typeface="Calibri"/>
                  <a:cs typeface="Calibri"/>
                  <a:sym typeface="Calibri"/>
                </a:rPr>
                <a:t>Flow Process</a:t>
              </a:r>
              <a:endParaRPr b="1" sz="1300">
                <a:solidFill>
                  <a:srgbClr val="475455"/>
                </a:solidFill>
                <a:latin typeface="Calibri"/>
                <a:ea typeface="Calibri"/>
                <a:cs typeface="Calibri"/>
                <a:sym typeface="Calibri"/>
              </a:endParaRPr>
            </a:p>
          </p:txBody>
        </p:sp>
        <p:sp>
          <p:nvSpPr>
            <p:cNvPr id="121" name="Google Shape;121;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rgbClr val="475455"/>
                  </a:solidFill>
                  <a:latin typeface="Calibri"/>
                  <a:ea typeface="Calibri"/>
                  <a:cs typeface="Calibri"/>
                  <a:sym typeface="Calibri"/>
                </a:rPr>
                <a:t>Connection flow to data visualization</a:t>
              </a:r>
              <a:endParaRPr sz="1500"/>
            </a:p>
          </p:txBody>
        </p:sp>
      </p:grpSp>
      <p:sp>
        <p:nvSpPr>
          <p:cNvPr id="122" name="Google Shape;122;p15"/>
          <p:cNvSpPr/>
          <p:nvPr/>
        </p:nvSpPr>
        <p:spPr>
          <a:xfrm>
            <a:off x="3173136" y="2889242"/>
            <a:ext cx="8253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rgbClr val="475455"/>
                </a:solidFill>
                <a:latin typeface="Roboto Black"/>
                <a:ea typeface="Roboto Black"/>
                <a:cs typeface="Roboto Black"/>
                <a:sym typeface="Roboto Black"/>
              </a:rPr>
              <a:t>06</a:t>
            </a:r>
            <a:endParaRPr sz="1500"/>
          </a:p>
        </p:txBody>
      </p:sp>
      <p:sp>
        <p:nvSpPr>
          <p:cNvPr id="123" name="Google Shape;123;p15"/>
          <p:cNvSpPr/>
          <p:nvPr/>
        </p:nvSpPr>
        <p:spPr>
          <a:xfrm flipH="1" rot="10800000">
            <a:off x="4611851" y="2878564"/>
            <a:ext cx="2197854" cy="1025136"/>
          </a:xfrm>
          <a:custGeom>
            <a:rect b="b" l="l" r="r" t="t"/>
            <a:pathLst>
              <a:path extrusionOk="0" h="21600" w="21600">
                <a:moveTo>
                  <a:pt x="0" y="4320"/>
                </a:moveTo>
                <a:lnTo>
                  <a:pt x="21600" y="0"/>
                </a:lnTo>
                <a:lnTo>
                  <a:pt x="21600" y="21600"/>
                </a:lnTo>
                <a:lnTo>
                  <a:pt x="0" y="21600"/>
                </a:lnTo>
                <a:close/>
              </a:path>
            </a:pathLst>
          </a:custGeom>
          <a:solidFill>
            <a:srgbClr val="674EA7"/>
          </a:solidFill>
          <a:ln>
            <a:noFill/>
          </a:ln>
        </p:spPr>
        <p:txBody>
          <a:bodyPr anchorCtr="0" anchor="ctr" bIns="34275" lIns="34275" spcFirstLastPara="1" rIns="34275" wrap="square" tIns="34275">
            <a:noAutofit/>
          </a:bodyPr>
          <a:lstStyle/>
          <a:p>
            <a:pPr indent="0" lvl="0" marL="0" marR="0" rtl="0" algn="ctr">
              <a:spcBef>
                <a:spcPts val="0"/>
              </a:spcBef>
              <a:spcAft>
                <a:spcPts val="0"/>
              </a:spcAft>
              <a:buNone/>
            </a:pPr>
            <a:r>
              <a:t/>
            </a:r>
            <a:endParaRPr sz="1450">
              <a:solidFill>
                <a:schemeClr val="dk1"/>
              </a:solidFill>
              <a:latin typeface="Calibri"/>
              <a:ea typeface="Calibri"/>
              <a:cs typeface="Calibri"/>
              <a:sym typeface="Calibri"/>
            </a:endParaRPr>
          </a:p>
        </p:txBody>
      </p:sp>
      <p:grpSp>
        <p:nvGrpSpPr>
          <p:cNvPr id="124" name="Google Shape;124;p15"/>
          <p:cNvGrpSpPr/>
          <p:nvPr/>
        </p:nvGrpSpPr>
        <p:grpSpPr>
          <a:xfrm>
            <a:off x="4657359" y="3243800"/>
            <a:ext cx="2113876" cy="481769"/>
            <a:chOff x="0" y="-3"/>
            <a:chExt cx="2359500" cy="717132"/>
          </a:xfrm>
        </p:grpSpPr>
        <p:sp>
          <p:nvSpPr>
            <p:cNvPr id="125" name="Google Shape;125;p15"/>
            <p:cNvSpPr/>
            <p:nvPr/>
          </p:nvSpPr>
          <p:spPr>
            <a:xfrm>
              <a:off x="170907" y="-3"/>
              <a:ext cx="2109900" cy="338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b="1" lang="id" sz="1300">
                  <a:solidFill>
                    <a:schemeClr val="lt1"/>
                  </a:solidFill>
                  <a:latin typeface="Calibri"/>
                  <a:ea typeface="Calibri"/>
                  <a:cs typeface="Calibri"/>
                  <a:sym typeface="Calibri"/>
                </a:rPr>
                <a:t>Dashboard Visualization</a:t>
              </a:r>
              <a:endParaRPr b="1" sz="1300">
                <a:solidFill>
                  <a:schemeClr val="lt1"/>
                </a:solidFill>
                <a:latin typeface="Calibri"/>
                <a:ea typeface="Calibri"/>
                <a:cs typeface="Calibri"/>
                <a:sym typeface="Calibri"/>
              </a:endParaRPr>
            </a:p>
          </p:txBody>
        </p:sp>
        <p:sp>
          <p:nvSpPr>
            <p:cNvPr id="126" name="Google Shape;126;p15"/>
            <p:cNvSpPr/>
            <p:nvPr/>
          </p:nvSpPr>
          <p:spPr>
            <a:xfrm>
              <a:off x="0" y="255429"/>
              <a:ext cx="2359500" cy="461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1000">
                  <a:solidFill>
                    <a:schemeClr val="lt1"/>
                  </a:solidFill>
                  <a:latin typeface="Calibri"/>
                  <a:ea typeface="Calibri"/>
                  <a:cs typeface="Calibri"/>
                  <a:sym typeface="Calibri"/>
                </a:rPr>
                <a:t>Presentation of dashboard visualization along with analyzed points</a:t>
              </a:r>
              <a:endParaRPr sz="1500">
                <a:solidFill>
                  <a:schemeClr val="lt1"/>
                </a:solidFill>
              </a:endParaRPr>
            </a:p>
          </p:txBody>
        </p:sp>
      </p:grpSp>
      <p:sp>
        <p:nvSpPr>
          <p:cNvPr id="127" name="Google Shape;127;p15"/>
          <p:cNvSpPr/>
          <p:nvPr/>
        </p:nvSpPr>
        <p:spPr>
          <a:xfrm>
            <a:off x="5490433" y="2889242"/>
            <a:ext cx="650400" cy="392700"/>
          </a:xfrm>
          <a:prstGeom prst="rect">
            <a:avLst/>
          </a:prstGeom>
          <a:noFill/>
          <a:ln>
            <a:noFill/>
          </a:ln>
        </p:spPr>
        <p:txBody>
          <a:bodyPr anchorCtr="0" anchor="t" bIns="34275" lIns="34275" spcFirstLastPara="1" rIns="34275" wrap="square" tIns="34275">
            <a:noAutofit/>
          </a:bodyPr>
          <a:lstStyle/>
          <a:p>
            <a:pPr indent="0" lvl="0" marL="0" marR="0" rtl="0" algn="ctr">
              <a:spcBef>
                <a:spcPts val="0"/>
              </a:spcBef>
              <a:spcAft>
                <a:spcPts val="0"/>
              </a:spcAft>
              <a:buNone/>
            </a:pPr>
            <a:r>
              <a:rPr lang="id" sz="2500">
                <a:solidFill>
                  <a:schemeClr val="lt1"/>
                </a:solidFill>
                <a:latin typeface="Roboto Black"/>
                <a:ea typeface="Roboto Black"/>
                <a:cs typeface="Roboto Black"/>
                <a:sym typeface="Roboto Black"/>
              </a:rPr>
              <a:t>07</a:t>
            </a:r>
            <a:endParaRPr sz="15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16"/>
          <p:cNvPicPr preferRelativeResize="0"/>
          <p:nvPr/>
        </p:nvPicPr>
        <p:blipFill>
          <a:blip r:embed="rId3">
            <a:alphaModFix/>
          </a:blip>
          <a:stretch>
            <a:fillRect/>
          </a:stretch>
        </p:blipFill>
        <p:spPr>
          <a:xfrm>
            <a:off x="3294575" y="1225402"/>
            <a:ext cx="5849436" cy="2924749"/>
          </a:xfrm>
          <a:prstGeom prst="rect">
            <a:avLst/>
          </a:prstGeom>
          <a:noFill/>
          <a:ln>
            <a:noFill/>
          </a:ln>
        </p:spPr>
      </p:pic>
      <p:sp>
        <p:nvSpPr>
          <p:cNvPr id="133" name="Google Shape;133;p16"/>
          <p:cNvSpPr txBox="1"/>
          <p:nvPr>
            <p:ph type="title"/>
          </p:nvPr>
        </p:nvSpPr>
        <p:spPr>
          <a:xfrm>
            <a:off x="311700" y="231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3020">
                <a:latin typeface="Lobster"/>
                <a:ea typeface="Lobster"/>
                <a:cs typeface="Lobster"/>
                <a:sym typeface="Lobster"/>
              </a:rPr>
              <a:t>Overview</a:t>
            </a:r>
            <a:endParaRPr sz="3020">
              <a:latin typeface="Lobster"/>
              <a:ea typeface="Lobster"/>
              <a:cs typeface="Lobster"/>
              <a:sym typeface="Lobster"/>
            </a:endParaRPr>
          </a:p>
        </p:txBody>
      </p:sp>
      <p:cxnSp>
        <p:nvCxnSpPr>
          <p:cNvPr id="134" name="Google Shape;134;p16"/>
          <p:cNvCxnSpPr/>
          <p:nvPr/>
        </p:nvCxnSpPr>
        <p:spPr>
          <a:xfrm flipH="1" rot="10800000">
            <a:off x="200225" y="850900"/>
            <a:ext cx="1864800" cy="12600"/>
          </a:xfrm>
          <a:prstGeom prst="straightConnector1">
            <a:avLst/>
          </a:prstGeom>
          <a:noFill/>
          <a:ln cap="flat" cmpd="sng" w="76200">
            <a:solidFill>
              <a:schemeClr val="dk2"/>
            </a:solidFill>
            <a:prstDash val="solid"/>
            <a:round/>
            <a:headEnd len="med" w="med" type="none"/>
            <a:tailEnd len="med" w="med" type="none"/>
          </a:ln>
        </p:spPr>
      </p:cxnSp>
      <p:cxnSp>
        <p:nvCxnSpPr>
          <p:cNvPr id="135" name="Google Shape;135;p16"/>
          <p:cNvCxnSpPr/>
          <p:nvPr/>
        </p:nvCxnSpPr>
        <p:spPr>
          <a:xfrm flipH="1">
            <a:off x="3835850" y="3235650"/>
            <a:ext cx="1056900" cy="501600"/>
          </a:xfrm>
          <a:prstGeom prst="bentConnector3">
            <a:avLst>
              <a:gd fmla="val 50000" name="adj1"/>
            </a:avLst>
          </a:prstGeom>
          <a:noFill/>
          <a:ln cap="flat" cmpd="sng" w="28575">
            <a:solidFill>
              <a:schemeClr val="dk2"/>
            </a:solidFill>
            <a:prstDash val="solid"/>
            <a:round/>
            <a:headEnd len="med" w="med" type="none"/>
            <a:tailEnd len="med" w="med" type="oval"/>
          </a:ln>
        </p:spPr>
      </p:cxnSp>
      <p:sp>
        <p:nvSpPr>
          <p:cNvPr id="136" name="Google Shape;136;p16"/>
          <p:cNvSpPr txBox="1"/>
          <p:nvPr/>
        </p:nvSpPr>
        <p:spPr>
          <a:xfrm>
            <a:off x="3111500" y="2800800"/>
            <a:ext cx="118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d"/>
              <a:t>Jawa Barat</a:t>
            </a:r>
            <a:endParaRPr b="1"/>
          </a:p>
        </p:txBody>
      </p:sp>
      <p:sp>
        <p:nvSpPr>
          <p:cNvPr id="137" name="Google Shape;137;p16"/>
          <p:cNvSpPr txBox="1"/>
          <p:nvPr/>
        </p:nvSpPr>
        <p:spPr>
          <a:xfrm>
            <a:off x="2109450" y="3032825"/>
            <a:ext cx="2165700" cy="738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d" sz="1200"/>
              <a:t>3,92 Juta Penduduk Miskin (14,23%)</a:t>
            </a:r>
            <a:endParaRPr sz="1200"/>
          </a:p>
          <a:p>
            <a:pPr indent="0" lvl="0" marL="0" rtl="0" algn="r">
              <a:spcBef>
                <a:spcPts val="0"/>
              </a:spcBef>
              <a:spcAft>
                <a:spcPts val="0"/>
              </a:spcAft>
              <a:buNone/>
            </a:pPr>
            <a:r>
              <a:rPr lang="id" sz="1200"/>
              <a:t>(2020)</a:t>
            </a:r>
            <a:endParaRPr sz="1200"/>
          </a:p>
        </p:txBody>
      </p:sp>
      <p:cxnSp>
        <p:nvCxnSpPr>
          <p:cNvPr id="138" name="Google Shape;138;p16"/>
          <p:cNvCxnSpPr/>
          <p:nvPr/>
        </p:nvCxnSpPr>
        <p:spPr>
          <a:xfrm flipH="1" rot="-5400000">
            <a:off x="4789550" y="3364625"/>
            <a:ext cx="1095900" cy="863700"/>
          </a:xfrm>
          <a:prstGeom prst="bentConnector3">
            <a:avLst>
              <a:gd fmla="val 50000" name="adj1"/>
            </a:avLst>
          </a:prstGeom>
          <a:noFill/>
          <a:ln cap="flat" cmpd="sng" w="28575">
            <a:solidFill>
              <a:schemeClr val="dk2"/>
            </a:solidFill>
            <a:prstDash val="solid"/>
            <a:round/>
            <a:headEnd len="med" w="med" type="none"/>
            <a:tailEnd len="med" w="med" type="oval"/>
          </a:ln>
        </p:spPr>
      </p:cxnSp>
      <p:sp>
        <p:nvSpPr>
          <p:cNvPr id="139" name="Google Shape;139;p16"/>
          <p:cNvSpPr txBox="1"/>
          <p:nvPr/>
        </p:nvSpPr>
        <p:spPr>
          <a:xfrm>
            <a:off x="4373600" y="4268225"/>
            <a:ext cx="32133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a:t>Jawa Barat</a:t>
            </a:r>
            <a:endParaRPr b="1"/>
          </a:p>
          <a:p>
            <a:pPr indent="0" lvl="0" marL="0" rtl="0" algn="ctr">
              <a:spcBef>
                <a:spcPts val="0"/>
              </a:spcBef>
              <a:spcAft>
                <a:spcPts val="0"/>
              </a:spcAft>
              <a:buNone/>
            </a:pPr>
            <a:r>
              <a:rPr lang="id" sz="1300"/>
              <a:t>13.920 Siswa Putus Sekolah </a:t>
            </a:r>
            <a:r>
              <a:rPr lang="id" sz="1100"/>
              <a:t>(2020)</a:t>
            </a:r>
            <a:endParaRPr sz="1100"/>
          </a:p>
        </p:txBody>
      </p:sp>
      <p:sp>
        <p:nvSpPr>
          <p:cNvPr id="140" name="Google Shape;140;p16"/>
          <p:cNvSpPr txBox="1"/>
          <p:nvPr/>
        </p:nvSpPr>
        <p:spPr>
          <a:xfrm>
            <a:off x="6200550" y="683225"/>
            <a:ext cx="2848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d"/>
              <a:t>Indonesia</a:t>
            </a:r>
            <a:endParaRPr b="1"/>
          </a:p>
          <a:p>
            <a:pPr indent="0" lvl="0" marL="0" rtl="0" algn="l">
              <a:spcBef>
                <a:spcPts val="0"/>
              </a:spcBef>
              <a:spcAft>
                <a:spcPts val="0"/>
              </a:spcAft>
              <a:buNone/>
            </a:pPr>
            <a:r>
              <a:rPr lang="id"/>
              <a:t>27,55 juta jiwa Penduduk Miskin</a:t>
            </a:r>
            <a:endParaRPr/>
          </a:p>
        </p:txBody>
      </p:sp>
      <p:pic>
        <p:nvPicPr>
          <p:cNvPr id="141" name="Google Shape;141;p16"/>
          <p:cNvPicPr preferRelativeResize="0"/>
          <p:nvPr/>
        </p:nvPicPr>
        <p:blipFill>
          <a:blip r:embed="rId4">
            <a:alphaModFix/>
          </a:blip>
          <a:stretch>
            <a:fillRect/>
          </a:stretch>
        </p:blipFill>
        <p:spPr>
          <a:xfrm>
            <a:off x="0" y="1146437"/>
            <a:ext cx="3069025" cy="3069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7"/>
          <p:cNvSpPr txBox="1"/>
          <p:nvPr>
            <p:ph type="title"/>
          </p:nvPr>
        </p:nvSpPr>
        <p:spPr>
          <a:xfrm>
            <a:off x="3117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3020">
                <a:latin typeface="Lobster"/>
                <a:ea typeface="Lobster"/>
                <a:cs typeface="Lobster"/>
                <a:sym typeface="Lobster"/>
              </a:rPr>
              <a:t>Latar Belakang</a:t>
            </a:r>
            <a:endParaRPr sz="3020">
              <a:latin typeface="Lobster"/>
              <a:ea typeface="Lobster"/>
              <a:cs typeface="Lobster"/>
              <a:sym typeface="Lobster"/>
            </a:endParaRPr>
          </a:p>
        </p:txBody>
      </p:sp>
      <p:sp>
        <p:nvSpPr>
          <p:cNvPr id="147" name="Google Shape;147;p17"/>
          <p:cNvSpPr txBox="1"/>
          <p:nvPr>
            <p:ph idx="1" type="body"/>
          </p:nvPr>
        </p:nvSpPr>
        <p:spPr>
          <a:xfrm>
            <a:off x="311700" y="1017725"/>
            <a:ext cx="8520600" cy="3751800"/>
          </a:xfrm>
          <a:prstGeom prst="rect">
            <a:avLst/>
          </a:prstGeom>
          <a:noFill/>
        </p:spPr>
        <p:txBody>
          <a:bodyPr anchorCtr="0" anchor="t" bIns="91425" lIns="91425" spcFirstLastPara="1" rIns="91425" wrap="square" tIns="91425">
            <a:normAutofit fontScale="62500" lnSpcReduction="20000"/>
          </a:bodyPr>
          <a:lstStyle/>
          <a:p>
            <a:pPr indent="457200" lvl="0" marL="0" rtl="0" algn="just">
              <a:spcBef>
                <a:spcPts val="0"/>
              </a:spcBef>
              <a:spcAft>
                <a:spcPts val="0"/>
              </a:spcAft>
              <a:buClr>
                <a:schemeClr val="dk1"/>
              </a:buClr>
              <a:buSzPct val="52309"/>
              <a:buFont typeface="Arial"/>
              <a:buNone/>
            </a:pPr>
            <a:r>
              <a:rPr lang="id" sz="2102"/>
              <a:t>Indonesia dengan penduduk lebih dari 270 juta jiwa memiliki berbagai permasalahan yang harus di hadapi. diantaranya adalah tingginya angka penduduk miskin yang ada di indonesia. penyebab kemiskinan salah satunya karena kurangnya pengetahuan dan keterampilan yang dimiliki oleh setiap orang. pendidikan adalah salah satu pintu untuk mendapatkan keterampilan serta pengetahuan. namun masih banyak generasi-generasi muda dari keluarga miskin mengalami kesulitan dalam mengakses pendidikan. hal ini membuat generasi selanjutnya cenderung bernasib sama dengan pendahulunya.</a:t>
            </a:r>
            <a:endParaRPr sz="2102"/>
          </a:p>
          <a:p>
            <a:pPr indent="457200" lvl="0" marL="0" rtl="0" algn="just">
              <a:spcBef>
                <a:spcPts val="1200"/>
              </a:spcBef>
              <a:spcAft>
                <a:spcPts val="0"/>
              </a:spcAft>
              <a:buClr>
                <a:schemeClr val="dk1"/>
              </a:buClr>
              <a:buSzPct val="52309"/>
              <a:buFont typeface="Arial"/>
              <a:buNone/>
            </a:pPr>
            <a:r>
              <a:rPr lang="id" sz="2102"/>
              <a:t>A</a:t>
            </a:r>
            <a:r>
              <a:rPr lang="id" sz="2102"/>
              <a:t>nak dari keluarga miskin seringkali dituntut untuk bekerja sejak dini agar bisa membantu ekonomi keluarga. faktor ini pula yang menjadikan waktu untuk menuntut ilmu tersita. sebagai gerbang awal, Sekolah seharusnya dapat mewadahi anak dalam mengakses pendidikan. akan tetapi pada kenyataannya akses pendidikan terpusat hanya di perkotaan yang memiliki sarana dan prasarana yang memadai. itupun masih diwarnai dengan angka putus sekolah yang tinggi.</a:t>
            </a:r>
            <a:endParaRPr sz="2102"/>
          </a:p>
          <a:p>
            <a:pPr indent="457200" lvl="0" marL="0" rtl="0" algn="just">
              <a:spcBef>
                <a:spcPts val="1200"/>
              </a:spcBef>
              <a:spcAft>
                <a:spcPts val="0"/>
              </a:spcAft>
              <a:buClr>
                <a:schemeClr val="dk1"/>
              </a:buClr>
              <a:buSzPct val="52309"/>
              <a:buFont typeface="Arial"/>
              <a:buNone/>
            </a:pPr>
            <a:r>
              <a:rPr lang="id" sz="2102"/>
              <a:t>di jawa barat contohnya, tingginya angka putus sekolah masih terbilang tinggi padahal pemerintah telah memberi subsidi pendidikan kepada satu juta siswa. dengan banyaknya anak yang putus sekolah, menjadikan hal ini penghambat bagi kemajuan keluarga hingga kemajuan daerahnya masing-masing.</a:t>
            </a:r>
            <a:endParaRPr sz="2102"/>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8"/>
          <p:cNvPicPr preferRelativeResize="0"/>
          <p:nvPr/>
        </p:nvPicPr>
        <p:blipFill>
          <a:blip r:embed="rId3">
            <a:alphaModFix/>
          </a:blip>
          <a:stretch>
            <a:fillRect/>
          </a:stretch>
        </p:blipFill>
        <p:spPr>
          <a:xfrm>
            <a:off x="1814800" y="277450"/>
            <a:ext cx="5649480" cy="4866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id" sz="3520">
                <a:latin typeface="Lobster"/>
                <a:ea typeface="Lobster"/>
                <a:cs typeface="Lobster"/>
                <a:sym typeface="Lobster"/>
              </a:rPr>
              <a:t>Paparan Use case</a:t>
            </a:r>
            <a:endParaRPr b="1" sz="3520">
              <a:latin typeface="Lobster"/>
              <a:ea typeface="Lobster"/>
              <a:cs typeface="Lobster"/>
              <a:sym typeface="Lobster"/>
            </a:endParaRPr>
          </a:p>
        </p:txBody>
      </p:sp>
      <p:sp>
        <p:nvSpPr>
          <p:cNvPr id="158" name="Google Shape;158;p19"/>
          <p:cNvSpPr/>
          <p:nvPr/>
        </p:nvSpPr>
        <p:spPr>
          <a:xfrm>
            <a:off x="738875" y="3497213"/>
            <a:ext cx="2020200" cy="7065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Prediksi Angka Kemiskinan</a:t>
            </a:r>
            <a:endParaRPr>
              <a:solidFill>
                <a:schemeClr val="lt1"/>
              </a:solidFill>
            </a:endParaRPr>
          </a:p>
        </p:txBody>
      </p:sp>
      <p:sp>
        <p:nvSpPr>
          <p:cNvPr id="159" name="Google Shape;159;p19"/>
          <p:cNvSpPr/>
          <p:nvPr/>
        </p:nvSpPr>
        <p:spPr>
          <a:xfrm>
            <a:off x="3494000" y="3497213"/>
            <a:ext cx="2020200" cy="706500"/>
          </a:xfrm>
          <a:prstGeom prst="roundRect">
            <a:avLst>
              <a:gd fmla="val 16667"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Angka Putus Sekolah Tinggi</a:t>
            </a:r>
            <a:endParaRPr>
              <a:solidFill>
                <a:schemeClr val="lt1"/>
              </a:solidFill>
            </a:endParaRPr>
          </a:p>
        </p:txBody>
      </p:sp>
      <p:cxnSp>
        <p:nvCxnSpPr>
          <p:cNvPr id="160" name="Google Shape;160;p19"/>
          <p:cNvCxnSpPr>
            <a:stCxn id="158" idx="3"/>
            <a:endCxn id="159" idx="1"/>
          </p:cNvCxnSpPr>
          <p:nvPr/>
        </p:nvCxnSpPr>
        <p:spPr>
          <a:xfrm>
            <a:off x="2759075" y="3850463"/>
            <a:ext cx="735000" cy="0"/>
          </a:xfrm>
          <a:prstGeom prst="straightConnector1">
            <a:avLst/>
          </a:prstGeom>
          <a:noFill/>
          <a:ln cap="flat" cmpd="sng" w="9525">
            <a:solidFill>
              <a:schemeClr val="dk2"/>
            </a:solidFill>
            <a:prstDash val="solid"/>
            <a:round/>
            <a:headEnd len="med" w="med" type="triangle"/>
            <a:tailEnd len="med" w="med" type="none"/>
          </a:ln>
        </p:spPr>
      </p:cxnSp>
      <p:sp>
        <p:nvSpPr>
          <p:cNvPr id="161" name="Google Shape;161;p19"/>
          <p:cNvSpPr/>
          <p:nvPr/>
        </p:nvSpPr>
        <p:spPr>
          <a:xfrm>
            <a:off x="3561900" y="1740938"/>
            <a:ext cx="2020200" cy="7065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Kurangnya Keterampilan dan Pengetahuan</a:t>
            </a:r>
            <a:endParaRPr>
              <a:solidFill>
                <a:schemeClr val="lt1"/>
              </a:solidFill>
            </a:endParaRPr>
          </a:p>
        </p:txBody>
      </p:sp>
      <p:sp>
        <p:nvSpPr>
          <p:cNvPr id="162" name="Google Shape;162;p19"/>
          <p:cNvSpPr/>
          <p:nvPr/>
        </p:nvSpPr>
        <p:spPr>
          <a:xfrm>
            <a:off x="6384925" y="1740938"/>
            <a:ext cx="2020200" cy="706500"/>
          </a:xfrm>
          <a:prstGeom prst="roundRect">
            <a:avLst>
              <a:gd fmla="val 16667" name="adj"/>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Sulit Akses Pendidikan</a:t>
            </a:r>
            <a:endParaRPr>
              <a:solidFill>
                <a:schemeClr val="lt1"/>
              </a:solidFill>
            </a:endParaRPr>
          </a:p>
        </p:txBody>
      </p:sp>
      <p:cxnSp>
        <p:nvCxnSpPr>
          <p:cNvPr id="163" name="Google Shape;163;p19"/>
          <p:cNvCxnSpPr>
            <a:stCxn id="161" idx="3"/>
            <a:endCxn id="162" idx="1"/>
          </p:cNvCxnSpPr>
          <p:nvPr/>
        </p:nvCxnSpPr>
        <p:spPr>
          <a:xfrm>
            <a:off x="5582100" y="2094188"/>
            <a:ext cx="802800" cy="0"/>
          </a:xfrm>
          <a:prstGeom prst="straightConnector1">
            <a:avLst/>
          </a:prstGeom>
          <a:noFill/>
          <a:ln cap="flat" cmpd="sng" w="9525">
            <a:solidFill>
              <a:schemeClr val="dk2"/>
            </a:solidFill>
            <a:prstDash val="solid"/>
            <a:round/>
            <a:headEnd len="med" w="med" type="none"/>
            <a:tailEnd len="med" w="med" type="triangle"/>
          </a:ln>
        </p:spPr>
      </p:cxnSp>
      <p:cxnSp>
        <p:nvCxnSpPr>
          <p:cNvPr id="164" name="Google Shape;164;p19"/>
          <p:cNvCxnSpPr>
            <a:stCxn id="165" idx="3"/>
            <a:endCxn id="161" idx="1"/>
          </p:cNvCxnSpPr>
          <p:nvPr/>
        </p:nvCxnSpPr>
        <p:spPr>
          <a:xfrm>
            <a:off x="2759075" y="2094188"/>
            <a:ext cx="802800" cy="0"/>
          </a:xfrm>
          <a:prstGeom prst="straightConnector1">
            <a:avLst/>
          </a:prstGeom>
          <a:noFill/>
          <a:ln cap="flat" cmpd="sng" w="9525">
            <a:solidFill>
              <a:schemeClr val="dk2"/>
            </a:solidFill>
            <a:prstDash val="solid"/>
            <a:round/>
            <a:headEnd len="med" w="med" type="none"/>
            <a:tailEnd len="med" w="med" type="triangle"/>
          </a:ln>
        </p:spPr>
      </p:cxnSp>
      <p:sp>
        <p:nvSpPr>
          <p:cNvPr id="166" name="Google Shape;166;p19"/>
          <p:cNvSpPr/>
          <p:nvPr/>
        </p:nvSpPr>
        <p:spPr>
          <a:xfrm>
            <a:off x="6384925" y="3497213"/>
            <a:ext cx="2020200" cy="7065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Sarpras terpusat di kota</a:t>
            </a:r>
            <a:endParaRPr>
              <a:solidFill>
                <a:schemeClr val="lt1"/>
              </a:solidFill>
            </a:endParaRPr>
          </a:p>
        </p:txBody>
      </p:sp>
      <p:cxnSp>
        <p:nvCxnSpPr>
          <p:cNvPr id="167" name="Google Shape;167;p19"/>
          <p:cNvCxnSpPr>
            <a:stCxn id="162" idx="2"/>
            <a:endCxn id="166" idx="0"/>
          </p:cNvCxnSpPr>
          <p:nvPr/>
        </p:nvCxnSpPr>
        <p:spPr>
          <a:xfrm>
            <a:off x="7395025" y="2447438"/>
            <a:ext cx="0" cy="1049700"/>
          </a:xfrm>
          <a:prstGeom prst="straightConnector1">
            <a:avLst/>
          </a:prstGeom>
          <a:noFill/>
          <a:ln cap="flat" cmpd="sng" w="9525">
            <a:solidFill>
              <a:schemeClr val="dk2"/>
            </a:solidFill>
            <a:prstDash val="solid"/>
            <a:round/>
            <a:headEnd len="med" w="med" type="none"/>
            <a:tailEnd len="med" w="med" type="triangle"/>
          </a:ln>
        </p:spPr>
      </p:cxnSp>
      <p:cxnSp>
        <p:nvCxnSpPr>
          <p:cNvPr id="168" name="Google Shape;168;p19"/>
          <p:cNvCxnSpPr>
            <a:stCxn id="166" idx="1"/>
            <a:endCxn id="159" idx="3"/>
          </p:cNvCxnSpPr>
          <p:nvPr/>
        </p:nvCxnSpPr>
        <p:spPr>
          <a:xfrm rot="10800000">
            <a:off x="5514325" y="3850463"/>
            <a:ext cx="870600" cy="0"/>
          </a:xfrm>
          <a:prstGeom prst="straightConnector1">
            <a:avLst/>
          </a:prstGeom>
          <a:noFill/>
          <a:ln cap="flat" cmpd="sng" w="9525">
            <a:solidFill>
              <a:schemeClr val="dk2"/>
            </a:solidFill>
            <a:prstDash val="solid"/>
            <a:round/>
            <a:headEnd len="med" w="med" type="none"/>
            <a:tailEnd len="med" w="med" type="triangle"/>
          </a:ln>
        </p:spPr>
      </p:cxnSp>
      <p:sp>
        <p:nvSpPr>
          <p:cNvPr id="165" name="Google Shape;165;p19"/>
          <p:cNvSpPr/>
          <p:nvPr/>
        </p:nvSpPr>
        <p:spPr>
          <a:xfrm>
            <a:off x="738875" y="1740938"/>
            <a:ext cx="2020200" cy="706500"/>
          </a:xfrm>
          <a:prstGeom prst="roundRect">
            <a:avLst>
              <a:gd fmla="val 16667" name="adj"/>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Angka Kemiskinan Tinggi di Provinsi Jawa Barat</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txBox="1"/>
          <p:nvPr>
            <p:ph type="title"/>
          </p:nvPr>
        </p:nvSpPr>
        <p:spPr>
          <a:xfrm>
            <a:off x="311700" y="21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2820">
                <a:latin typeface="Lobster"/>
                <a:ea typeface="Lobster"/>
                <a:cs typeface="Lobster"/>
                <a:sym typeface="Lobster"/>
              </a:rPr>
              <a:t>Analisa Kebutuhan data </a:t>
            </a:r>
            <a:endParaRPr sz="2820">
              <a:latin typeface="Lobster"/>
              <a:ea typeface="Lobster"/>
              <a:cs typeface="Lobster"/>
              <a:sym typeface="Lobster"/>
            </a:endParaRPr>
          </a:p>
        </p:txBody>
      </p:sp>
      <p:sp>
        <p:nvSpPr>
          <p:cNvPr id="174" name="Google Shape;174;p20"/>
          <p:cNvSpPr/>
          <p:nvPr/>
        </p:nvSpPr>
        <p:spPr>
          <a:xfrm>
            <a:off x="311700" y="2123050"/>
            <a:ext cx="1896300" cy="2801100"/>
          </a:xfrm>
          <a:prstGeom prst="roundRect">
            <a:avLst>
              <a:gd fmla="val 16667" name="adj"/>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Penduduk Miskin Provinsi Jawa Barat</a:t>
            </a:r>
            <a:endParaRPr>
              <a:solidFill>
                <a:schemeClr val="lt1"/>
              </a:solidFill>
            </a:endParaRPr>
          </a:p>
          <a:p>
            <a:pPr indent="0" lvl="0" marL="0" rtl="0" algn="ctr">
              <a:spcBef>
                <a:spcPts val="0"/>
              </a:spcBef>
              <a:spcAft>
                <a:spcPts val="0"/>
              </a:spcAft>
              <a:buNone/>
            </a:pPr>
            <a:r>
              <a:rPr lang="id">
                <a:solidFill>
                  <a:schemeClr val="lt1"/>
                </a:solidFill>
              </a:rPr>
              <a:t>(Data Panitia)</a:t>
            </a:r>
            <a:endParaRPr>
              <a:solidFill>
                <a:schemeClr val="lt1"/>
              </a:solidFill>
            </a:endParaRPr>
          </a:p>
        </p:txBody>
      </p:sp>
      <p:sp>
        <p:nvSpPr>
          <p:cNvPr id="175" name="Google Shape;175;p20"/>
          <p:cNvSpPr/>
          <p:nvPr/>
        </p:nvSpPr>
        <p:spPr>
          <a:xfrm>
            <a:off x="3394500" y="930938"/>
            <a:ext cx="2355000" cy="669300"/>
          </a:xfrm>
          <a:prstGeom prst="roundRect">
            <a:avLst>
              <a:gd fmla="val 16667"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Yang digunakan</a:t>
            </a:r>
            <a:endParaRPr>
              <a:solidFill>
                <a:schemeClr val="lt1"/>
              </a:solidFill>
            </a:endParaRPr>
          </a:p>
        </p:txBody>
      </p:sp>
      <p:sp>
        <p:nvSpPr>
          <p:cNvPr id="176" name="Google Shape;176;p20"/>
          <p:cNvSpPr/>
          <p:nvPr/>
        </p:nvSpPr>
        <p:spPr>
          <a:xfrm>
            <a:off x="7031050" y="2123050"/>
            <a:ext cx="1896300" cy="2801100"/>
          </a:xfrm>
          <a:prstGeom prst="roundRect">
            <a:avLst>
              <a:gd fmla="val 16667" name="adj"/>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Anak Putus Sekolah Di Jawa Barat SD-SMP-SMA</a:t>
            </a:r>
            <a:endParaRPr>
              <a:solidFill>
                <a:schemeClr val="lt1"/>
              </a:solidFill>
            </a:endParaRPr>
          </a:p>
          <a:p>
            <a:pPr indent="0" lvl="0" marL="0" rtl="0" algn="ctr">
              <a:spcBef>
                <a:spcPts val="0"/>
              </a:spcBef>
              <a:spcAft>
                <a:spcPts val="0"/>
              </a:spcAft>
              <a:buNone/>
            </a:pPr>
            <a:r>
              <a:rPr lang="id">
                <a:solidFill>
                  <a:schemeClr val="lt1"/>
                </a:solidFill>
              </a:rPr>
              <a:t>(Data Kemdikbud)</a:t>
            </a:r>
            <a:endParaRPr>
              <a:solidFill>
                <a:schemeClr val="lt1"/>
              </a:solidFill>
            </a:endParaRPr>
          </a:p>
        </p:txBody>
      </p:sp>
      <p:cxnSp>
        <p:nvCxnSpPr>
          <p:cNvPr id="177" name="Google Shape;177;p20"/>
          <p:cNvCxnSpPr>
            <a:stCxn id="175" idx="2"/>
            <a:endCxn id="176" idx="0"/>
          </p:cNvCxnSpPr>
          <p:nvPr/>
        </p:nvCxnSpPr>
        <p:spPr>
          <a:xfrm flipH="1" rot="-5400000">
            <a:off x="6014100" y="158138"/>
            <a:ext cx="522900" cy="3407100"/>
          </a:xfrm>
          <a:prstGeom prst="bentConnector3">
            <a:avLst>
              <a:gd fmla="val 49992" name="adj1"/>
            </a:avLst>
          </a:prstGeom>
          <a:noFill/>
          <a:ln cap="flat" cmpd="sng" w="9525">
            <a:solidFill>
              <a:schemeClr val="dk2"/>
            </a:solidFill>
            <a:prstDash val="solid"/>
            <a:round/>
            <a:headEnd len="med" w="med" type="none"/>
            <a:tailEnd len="med" w="med" type="triangle"/>
          </a:ln>
        </p:spPr>
      </p:cxnSp>
      <p:cxnSp>
        <p:nvCxnSpPr>
          <p:cNvPr id="178" name="Google Shape;178;p20"/>
          <p:cNvCxnSpPr>
            <a:stCxn id="175" idx="2"/>
            <a:endCxn id="174" idx="0"/>
          </p:cNvCxnSpPr>
          <p:nvPr/>
        </p:nvCxnSpPr>
        <p:spPr>
          <a:xfrm rot="5400000">
            <a:off x="2654550" y="205688"/>
            <a:ext cx="522900" cy="3312000"/>
          </a:xfrm>
          <a:prstGeom prst="bentConnector3">
            <a:avLst>
              <a:gd fmla="val 49992" name="adj1"/>
            </a:avLst>
          </a:prstGeom>
          <a:noFill/>
          <a:ln cap="flat" cmpd="sng" w="9525">
            <a:solidFill>
              <a:schemeClr val="dk2"/>
            </a:solidFill>
            <a:prstDash val="solid"/>
            <a:round/>
            <a:headEnd len="med" w="med" type="none"/>
            <a:tailEnd len="med" w="med" type="triangle"/>
          </a:ln>
        </p:spPr>
      </p:cxnSp>
      <p:sp>
        <p:nvSpPr>
          <p:cNvPr id="179" name="Google Shape;179;p20"/>
          <p:cNvSpPr/>
          <p:nvPr/>
        </p:nvSpPr>
        <p:spPr>
          <a:xfrm>
            <a:off x="3623850" y="2213475"/>
            <a:ext cx="1896300" cy="2801100"/>
          </a:xfrm>
          <a:prstGeom prst="roundRect">
            <a:avLst>
              <a:gd fmla="val 16667" name="adj"/>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jumlah penduduk Jawa Barat</a:t>
            </a:r>
            <a:endParaRPr>
              <a:solidFill>
                <a:schemeClr val="lt1"/>
              </a:solidFill>
            </a:endParaRPr>
          </a:p>
          <a:p>
            <a:pPr indent="0" lvl="0" marL="0" rtl="0" algn="ctr">
              <a:spcBef>
                <a:spcPts val="0"/>
              </a:spcBef>
              <a:spcAft>
                <a:spcPts val="0"/>
              </a:spcAft>
              <a:buNone/>
            </a:pPr>
            <a:r>
              <a:rPr lang="id">
                <a:solidFill>
                  <a:schemeClr val="lt1"/>
                </a:solidFill>
              </a:rPr>
              <a:t>(Data Kemdikbud)</a:t>
            </a:r>
            <a:endParaRPr>
              <a:solidFill>
                <a:schemeClr val="lt1"/>
              </a:solidFill>
            </a:endParaRPr>
          </a:p>
        </p:txBody>
      </p:sp>
      <p:cxnSp>
        <p:nvCxnSpPr>
          <p:cNvPr id="180" name="Google Shape;180;p20"/>
          <p:cNvCxnSpPr>
            <a:stCxn id="175" idx="2"/>
            <a:endCxn id="179" idx="0"/>
          </p:cNvCxnSpPr>
          <p:nvPr/>
        </p:nvCxnSpPr>
        <p:spPr>
          <a:xfrm>
            <a:off x="4572000" y="1600238"/>
            <a:ext cx="0" cy="6132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323875"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id" sz="3520">
                <a:latin typeface="Lobster"/>
                <a:ea typeface="Lobster"/>
                <a:cs typeface="Lobster"/>
                <a:sym typeface="Lobster"/>
              </a:rPr>
              <a:t>Flow Proses </a:t>
            </a:r>
            <a:endParaRPr sz="3520">
              <a:latin typeface="Lobster"/>
              <a:ea typeface="Lobster"/>
              <a:cs typeface="Lobster"/>
              <a:sym typeface="Lobster"/>
            </a:endParaRPr>
          </a:p>
        </p:txBody>
      </p:sp>
      <p:sp>
        <p:nvSpPr>
          <p:cNvPr id="186" name="Google Shape;186;p21"/>
          <p:cNvSpPr/>
          <p:nvPr/>
        </p:nvSpPr>
        <p:spPr>
          <a:xfrm>
            <a:off x="1043175" y="1499675"/>
            <a:ext cx="1982700" cy="1016400"/>
          </a:xfrm>
          <a:prstGeom prst="roundRect">
            <a:avLst>
              <a:gd fmla="val 16667" name="adj"/>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Selection (memilih data yang ingin digunakan untuk penelitian)</a:t>
            </a:r>
            <a:endParaRPr>
              <a:solidFill>
                <a:schemeClr val="lt1"/>
              </a:solidFill>
            </a:endParaRPr>
          </a:p>
        </p:txBody>
      </p:sp>
      <p:sp>
        <p:nvSpPr>
          <p:cNvPr id="187" name="Google Shape;187;p21"/>
          <p:cNvSpPr/>
          <p:nvPr/>
        </p:nvSpPr>
        <p:spPr>
          <a:xfrm>
            <a:off x="3652400" y="1499675"/>
            <a:ext cx="1982700" cy="10164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Preprocessing (Normalisasi Data, Data Cleaning, dll)</a:t>
            </a:r>
            <a:endParaRPr>
              <a:solidFill>
                <a:schemeClr val="lt1"/>
              </a:solidFill>
            </a:endParaRPr>
          </a:p>
        </p:txBody>
      </p:sp>
      <p:cxnSp>
        <p:nvCxnSpPr>
          <p:cNvPr id="188" name="Google Shape;188;p21"/>
          <p:cNvCxnSpPr>
            <a:stCxn id="186" idx="3"/>
            <a:endCxn id="187" idx="1"/>
          </p:cNvCxnSpPr>
          <p:nvPr/>
        </p:nvCxnSpPr>
        <p:spPr>
          <a:xfrm>
            <a:off x="3025875" y="2007875"/>
            <a:ext cx="626400" cy="0"/>
          </a:xfrm>
          <a:prstGeom prst="straightConnector1">
            <a:avLst/>
          </a:prstGeom>
          <a:noFill/>
          <a:ln cap="flat" cmpd="sng" w="9525">
            <a:solidFill>
              <a:schemeClr val="dk2"/>
            </a:solidFill>
            <a:prstDash val="solid"/>
            <a:round/>
            <a:headEnd len="med" w="med" type="none"/>
            <a:tailEnd len="med" w="med" type="triangle"/>
          </a:ln>
        </p:spPr>
      </p:cxnSp>
      <p:sp>
        <p:nvSpPr>
          <p:cNvPr id="189" name="Google Shape;189;p21"/>
          <p:cNvSpPr/>
          <p:nvPr/>
        </p:nvSpPr>
        <p:spPr>
          <a:xfrm>
            <a:off x="6261625" y="1499675"/>
            <a:ext cx="2582700" cy="1016400"/>
          </a:xfrm>
          <a:prstGeom prst="roundRect">
            <a:avLst>
              <a:gd fmla="val 16667"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Transformation (mengubah bentuk data atau tipe data yang sudah ada agar mudah untuk di proses)</a:t>
            </a:r>
            <a:endParaRPr>
              <a:solidFill>
                <a:schemeClr val="lt1"/>
              </a:solidFill>
            </a:endParaRPr>
          </a:p>
        </p:txBody>
      </p:sp>
      <p:sp>
        <p:nvSpPr>
          <p:cNvPr id="190" name="Google Shape;190;p21"/>
          <p:cNvSpPr/>
          <p:nvPr/>
        </p:nvSpPr>
        <p:spPr>
          <a:xfrm>
            <a:off x="1089075" y="3749800"/>
            <a:ext cx="1982700" cy="572700"/>
          </a:xfrm>
          <a:prstGeom prst="roundRect">
            <a:avLst>
              <a:gd fmla="val 16667" name="adj"/>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Visualization</a:t>
            </a:r>
            <a:endParaRPr>
              <a:solidFill>
                <a:schemeClr val="lt1"/>
              </a:solidFill>
            </a:endParaRPr>
          </a:p>
        </p:txBody>
      </p:sp>
      <p:cxnSp>
        <p:nvCxnSpPr>
          <p:cNvPr id="191" name="Google Shape;191;p21"/>
          <p:cNvCxnSpPr>
            <a:stCxn id="187" idx="3"/>
            <a:endCxn id="189" idx="1"/>
          </p:cNvCxnSpPr>
          <p:nvPr/>
        </p:nvCxnSpPr>
        <p:spPr>
          <a:xfrm>
            <a:off x="5635100" y="2007875"/>
            <a:ext cx="626400" cy="0"/>
          </a:xfrm>
          <a:prstGeom prst="straightConnector1">
            <a:avLst/>
          </a:prstGeom>
          <a:noFill/>
          <a:ln cap="flat" cmpd="sng" w="9525">
            <a:solidFill>
              <a:schemeClr val="dk2"/>
            </a:solidFill>
            <a:prstDash val="solid"/>
            <a:round/>
            <a:headEnd len="med" w="med" type="none"/>
            <a:tailEnd len="med" w="med" type="triangle"/>
          </a:ln>
        </p:spPr>
      </p:cxnSp>
      <p:sp>
        <p:nvSpPr>
          <p:cNvPr id="192" name="Google Shape;192;p21"/>
          <p:cNvSpPr/>
          <p:nvPr/>
        </p:nvSpPr>
        <p:spPr>
          <a:xfrm>
            <a:off x="6261575" y="3350050"/>
            <a:ext cx="2582700" cy="1372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Data Mining (Memilih model atau algoritma yang digunakan untuk memecahkan masalah dan mendapatkan knowledge dari data)</a:t>
            </a:r>
            <a:endParaRPr>
              <a:solidFill>
                <a:schemeClr val="lt1"/>
              </a:solidFill>
            </a:endParaRPr>
          </a:p>
        </p:txBody>
      </p:sp>
      <p:sp>
        <p:nvSpPr>
          <p:cNvPr id="193" name="Google Shape;193;p21"/>
          <p:cNvSpPr/>
          <p:nvPr/>
        </p:nvSpPr>
        <p:spPr>
          <a:xfrm>
            <a:off x="3652375" y="3350050"/>
            <a:ext cx="1982700" cy="1372200"/>
          </a:xfrm>
          <a:prstGeom prst="roundRect">
            <a:avLst>
              <a:gd fmla="val 16667" name="adj"/>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a:solidFill>
                  <a:schemeClr val="lt1"/>
                </a:solidFill>
              </a:rPr>
              <a:t>Evaluation (melakukan penilaian atau evaluasi terhadap output yang sudah didapat)</a:t>
            </a:r>
            <a:endParaRPr>
              <a:solidFill>
                <a:schemeClr val="lt1"/>
              </a:solidFill>
            </a:endParaRPr>
          </a:p>
        </p:txBody>
      </p:sp>
      <p:sp>
        <p:nvSpPr>
          <p:cNvPr id="194" name="Google Shape;194;p21"/>
          <p:cNvSpPr/>
          <p:nvPr/>
        </p:nvSpPr>
        <p:spPr>
          <a:xfrm>
            <a:off x="8094175" y="445013"/>
            <a:ext cx="750300" cy="5727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d" sz="3000"/>
              <a:t>👍</a:t>
            </a:r>
            <a:endParaRPr sz="3000"/>
          </a:p>
        </p:txBody>
      </p:sp>
      <p:cxnSp>
        <p:nvCxnSpPr>
          <p:cNvPr id="195" name="Google Shape;195;p21"/>
          <p:cNvCxnSpPr>
            <a:stCxn id="189" idx="2"/>
            <a:endCxn id="192" idx="0"/>
          </p:cNvCxnSpPr>
          <p:nvPr/>
        </p:nvCxnSpPr>
        <p:spPr>
          <a:xfrm>
            <a:off x="7552975" y="2516075"/>
            <a:ext cx="0" cy="834000"/>
          </a:xfrm>
          <a:prstGeom prst="straightConnector1">
            <a:avLst/>
          </a:prstGeom>
          <a:noFill/>
          <a:ln cap="flat" cmpd="sng" w="9525">
            <a:solidFill>
              <a:schemeClr val="dk2"/>
            </a:solidFill>
            <a:prstDash val="solid"/>
            <a:round/>
            <a:headEnd len="med" w="med" type="none"/>
            <a:tailEnd len="med" w="med" type="triangle"/>
          </a:ln>
        </p:spPr>
      </p:cxnSp>
      <p:cxnSp>
        <p:nvCxnSpPr>
          <p:cNvPr id="196" name="Google Shape;196;p21"/>
          <p:cNvCxnSpPr>
            <a:stCxn id="192" idx="1"/>
            <a:endCxn id="193" idx="3"/>
          </p:cNvCxnSpPr>
          <p:nvPr/>
        </p:nvCxnSpPr>
        <p:spPr>
          <a:xfrm rot="10800000">
            <a:off x="5635175" y="4036150"/>
            <a:ext cx="626400" cy="0"/>
          </a:xfrm>
          <a:prstGeom prst="straightConnector1">
            <a:avLst/>
          </a:prstGeom>
          <a:noFill/>
          <a:ln cap="flat" cmpd="sng" w="9525">
            <a:solidFill>
              <a:schemeClr val="dk2"/>
            </a:solidFill>
            <a:prstDash val="solid"/>
            <a:round/>
            <a:headEnd len="med" w="med" type="none"/>
            <a:tailEnd len="med" w="med" type="triangle"/>
          </a:ln>
        </p:spPr>
      </p:cxnSp>
      <p:cxnSp>
        <p:nvCxnSpPr>
          <p:cNvPr id="197" name="Google Shape;197;p21"/>
          <p:cNvCxnSpPr>
            <a:stCxn id="193" idx="1"/>
            <a:endCxn id="190" idx="3"/>
          </p:cNvCxnSpPr>
          <p:nvPr/>
        </p:nvCxnSpPr>
        <p:spPr>
          <a:xfrm rot="10800000">
            <a:off x="3071875" y="4036150"/>
            <a:ext cx="5805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